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5" r:id="rId2"/>
    <p:sldId id="293" r:id="rId3"/>
    <p:sldId id="312" r:id="rId4"/>
    <p:sldId id="317" r:id="rId5"/>
    <p:sldId id="298" r:id="rId6"/>
    <p:sldId id="300" r:id="rId7"/>
    <p:sldId id="296" r:id="rId8"/>
    <p:sldId id="303" r:id="rId9"/>
    <p:sldId id="301" r:id="rId10"/>
    <p:sldId id="304" r:id="rId11"/>
    <p:sldId id="314" r:id="rId12"/>
    <p:sldId id="305" r:id="rId13"/>
    <p:sldId id="307" r:id="rId14"/>
    <p:sldId id="308" r:id="rId15"/>
    <p:sldId id="309" r:id="rId16"/>
    <p:sldId id="31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000FF"/>
    <a:srgbClr val="FFFFFF"/>
    <a:srgbClr val="008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76" autoAdjust="0"/>
  </p:normalViewPr>
  <p:slideViewPr>
    <p:cSldViewPr>
      <p:cViewPr varScale="1">
        <p:scale>
          <a:sx n="101" d="100"/>
          <a:sy n="101" d="100"/>
        </p:scale>
        <p:origin x="191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24E18-E3E6-4B36-A844-A4AE8C72527E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DCCA8-83C3-4303-BAC9-5580786D52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22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DCCA8-83C3-4303-BAC9-5580786D528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616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1B603CD-736A-47DF-BAED-9EB41204EB2F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5551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3CD-736A-47DF-BAED-9EB41204EB2F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665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3CD-736A-47DF-BAED-9EB41204EB2F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377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3CD-736A-47DF-BAED-9EB41204EB2F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218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3CD-736A-47DF-BAED-9EB41204EB2F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927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3CD-736A-47DF-BAED-9EB41204EB2F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082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3CD-736A-47DF-BAED-9EB41204EB2F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861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3CD-736A-47DF-BAED-9EB41204EB2F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515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3CD-736A-47DF-BAED-9EB41204EB2F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31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3CD-736A-47DF-BAED-9EB41204EB2F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759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3CD-736A-47DF-BAED-9EB41204EB2F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8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3CD-736A-47DF-BAED-9EB41204EB2F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913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3CD-736A-47DF-BAED-9EB41204EB2F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014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3CD-736A-47DF-BAED-9EB41204EB2F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259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3CD-736A-47DF-BAED-9EB41204EB2F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127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3CD-736A-47DF-BAED-9EB41204EB2F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231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3CD-736A-47DF-BAED-9EB41204EB2F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47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1B603CD-736A-47DF-BAED-9EB41204EB2F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93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7800" y="404664"/>
            <a:ext cx="6400800" cy="143946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rgbClr val="663300"/>
                </a:solidFill>
              </a:rPr>
              <a:t>Муниципальное дошкольное образовательное учреждение </a:t>
            </a:r>
          </a:p>
          <a:p>
            <a:pPr algn="ctr"/>
            <a:r>
              <a:rPr lang="ru-RU" sz="1600" b="1" dirty="0">
                <a:solidFill>
                  <a:srgbClr val="663300"/>
                </a:solidFill>
              </a:rPr>
              <a:t> «Детский сад № </a:t>
            </a:r>
            <a:r>
              <a:rPr lang="ru-RU" sz="1600" b="1" dirty="0" smtClean="0">
                <a:solidFill>
                  <a:srgbClr val="663300"/>
                </a:solidFill>
              </a:rPr>
              <a:t>173</a:t>
            </a:r>
            <a:r>
              <a:rPr lang="ru-RU" sz="1600" b="1" dirty="0">
                <a:solidFill>
                  <a:srgbClr val="663300"/>
                </a:solidFill>
              </a:rPr>
              <a:t>» г. Ярославль</a:t>
            </a:r>
          </a:p>
        </p:txBody>
      </p:sp>
      <p:sp>
        <p:nvSpPr>
          <p:cNvPr id="42" name="AutoShape 60"/>
          <p:cNvSpPr>
            <a:spLocks noChangeArrowheads="1"/>
          </p:cNvSpPr>
          <p:nvPr/>
        </p:nvSpPr>
        <p:spPr bwMode="auto">
          <a:xfrm>
            <a:off x="683568" y="1905000"/>
            <a:ext cx="7415594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Презентация 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образовательной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программы 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МДОУ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«Детский сад №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173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    </a:t>
            </a:r>
          </a:p>
        </p:txBody>
      </p:sp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</p:spTree>
    <p:extLst>
      <p:ext uri="{BB962C8B-B14F-4D97-AF65-F5344CB8AC3E}">
        <p14:creationId xmlns:p14="http://schemas.microsoft.com/office/powerpoint/2010/main" val="4149122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827584" y="590550"/>
            <a:ext cx="738031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В </a:t>
            </a:r>
            <a:r>
              <a:rPr lang="ru-RU" b="1" dirty="0">
                <a:solidFill>
                  <a:srgbClr val="002060"/>
                </a:solidFill>
              </a:rPr>
              <a:t>образовательной области "Художественно-эстетическое развитие</a:t>
            </a:r>
            <a:r>
              <a:rPr lang="ru-RU" dirty="0">
                <a:solidFill>
                  <a:srgbClr val="002060"/>
                </a:solidFill>
              </a:rPr>
              <a:t>" основными задачами образовательной деятельности с детьми является создание условий для: </a:t>
            </a:r>
          </a:p>
          <a:p>
            <a:r>
              <a:rPr lang="ru-RU" dirty="0">
                <a:solidFill>
                  <a:srgbClr val="002060"/>
                </a:solidFill>
              </a:rPr>
              <a:t> развития у обучающихся интереса к эстетической стороне действительности, ознакомления с разными видами и жанрами искусства (словесного, музыкального, изобразительного), в том числе народного творчества; </a:t>
            </a:r>
          </a:p>
          <a:p>
            <a:r>
              <a:rPr lang="ru-RU" dirty="0">
                <a:solidFill>
                  <a:srgbClr val="002060"/>
                </a:solidFill>
              </a:rPr>
              <a:t> развития способности к восприятию музыки, художественной литературы, фольклора; </a:t>
            </a:r>
          </a:p>
          <a:p>
            <a:r>
              <a:rPr lang="ru-RU" dirty="0">
                <a:solidFill>
                  <a:srgbClr val="002060"/>
                </a:solidFill>
              </a:rPr>
              <a:t> приобщения к разным видам художественно-эстетической деятельности, развития потребности в творческом самовыражении, инициативности и самостоятельности в воплощении художественного замысла. </a:t>
            </a: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47" name="Picture 4" descr="http://www.i-telo-i-delo.ru/css/image/29170292.png">
            <a:extLst>
              <a:ext uri="{FF2B5EF4-FFF2-40B4-BE49-F238E27FC236}">
                <a16:creationId xmlns:a16="http://schemas.microsoft.com/office/drawing/2014/main" id="{AB30BC42-1A64-4E42-B8C1-4DE599760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4152900"/>
            <a:ext cx="30861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227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071538" y="610136"/>
            <a:ext cx="738031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В </a:t>
            </a:r>
            <a:r>
              <a:rPr lang="ru-RU" b="1" dirty="0">
                <a:solidFill>
                  <a:srgbClr val="002060"/>
                </a:solidFill>
              </a:rPr>
              <a:t>области физического развития </a:t>
            </a:r>
            <a:r>
              <a:rPr lang="ru-RU" dirty="0">
                <a:solidFill>
                  <a:srgbClr val="002060"/>
                </a:solidFill>
              </a:rPr>
              <a:t>ребенка основными задачами образовательной деятельности являются создание условий для: </a:t>
            </a:r>
          </a:p>
          <a:p>
            <a:r>
              <a:rPr lang="ru-RU" dirty="0">
                <a:solidFill>
                  <a:srgbClr val="002060"/>
                </a:solidFill>
              </a:rPr>
              <a:t> становления у обучающихся ценностей здорового образа жизни; </a:t>
            </a:r>
          </a:p>
          <a:p>
            <a:r>
              <a:rPr lang="ru-RU" dirty="0">
                <a:solidFill>
                  <a:srgbClr val="002060"/>
                </a:solidFill>
              </a:rPr>
              <a:t> овладение элементарными нормами и правилами здорового образа жизни (в питании, двигательном режиме, закаливании, при формировании полезных привычек); </a:t>
            </a:r>
          </a:p>
          <a:p>
            <a:r>
              <a:rPr lang="ru-RU" dirty="0">
                <a:solidFill>
                  <a:srgbClr val="002060"/>
                </a:solidFill>
              </a:rPr>
              <a:t> развития представлений о своем теле и своих физических возможностях; </a:t>
            </a:r>
          </a:p>
          <a:p>
            <a:r>
              <a:rPr lang="ru-RU" dirty="0">
                <a:solidFill>
                  <a:srgbClr val="002060"/>
                </a:solidFill>
              </a:rPr>
              <a:t> приобретения двигательного опыта и совершенствования двигательной активности; </a:t>
            </a:r>
          </a:p>
          <a:p>
            <a:r>
              <a:rPr lang="ru-RU" dirty="0">
                <a:solidFill>
                  <a:srgbClr val="002060"/>
                </a:solidFill>
              </a:rPr>
              <a:t> формирования начальных представлений о некоторых видах спорта, овладения подвижными играми с правилами. 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pPr algn="ctr"/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48" name="Picture 4" descr="http://www.i-telo-i-delo.ru/css/image/29170292.png">
            <a:extLst>
              <a:ext uri="{FF2B5EF4-FFF2-40B4-BE49-F238E27FC236}">
                <a16:creationId xmlns:a16="http://schemas.microsoft.com/office/drawing/2014/main" id="{AB30BC42-1A64-4E42-B8C1-4DE599760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4152900"/>
            <a:ext cx="30861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227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691680" y="533400"/>
            <a:ext cx="50633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Результаты освоения Программы представлены в виде целевых ориентиров дошкольного образования, которые представляют собой социально-нормативные возрастные характеристики возможных достижений ребенка на этапе завершения уровня дошкольного образования.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2355502"/>
            <a:ext cx="55627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Целевые ориентиры выступают основаниями преемственности дошкольного и начального общего образования. При соблюдении требований к условиям реализации Программы настоящие целевые ориентиры предполагают формирование у детей дошкольного возраста предпосылок учебной деятельности на этапе завершения ими дошкольного образования.</a:t>
            </a:r>
          </a:p>
        </p:txBody>
      </p:sp>
      <p:pic>
        <p:nvPicPr>
          <p:cNvPr id="85" name="Picture 4" descr="http://www.i-telo-i-delo.ru/css/image/29170292.png">
            <a:extLst>
              <a:ext uri="{FF2B5EF4-FFF2-40B4-BE49-F238E27FC236}">
                <a16:creationId xmlns:a16="http://schemas.microsoft.com/office/drawing/2014/main" id="{AB30BC42-1A64-4E42-B8C1-4DE599760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800" y="4152900"/>
            <a:ext cx="30861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445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07504" y="381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7" name="Кольцо 6"/>
          <p:cNvSpPr/>
          <p:nvPr/>
        </p:nvSpPr>
        <p:spPr>
          <a:xfrm>
            <a:off x="2389911" y="1666875"/>
            <a:ext cx="4680520" cy="4381500"/>
          </a:xfrm>
          <a:prstGeom prst="donut">
            <a:avLst>
              <a:gd name="adj" fmla="val 1259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263154" y="4980369"/>
            <a:ext cx="1656184" cy="125850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Участие родителей в педагогическом процессе</a:t>
            </a:r>
          </a:p>
          <a:p>
            <a:pPr algn="ctr"/>
            <a:endParaRPr lang="ru-RU" sz="1200" dirty="0"/>
          </a:p>
          <a:p>
            <a:pPr algn="ctr"/>
            <a:endParaRPr lang="ru-RU" sz="1200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613210" y="4955493"/>
            <a:ext cx="1557749" cy="12071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Повышение психолого-педагогической компетентности родителей</a:t>
            </a:r>
          </a:p>
          <a:p>
            <a:pPr algn="ctr"/>
            <a:endParaRPr lang="ru-RU" sz="14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401484" y="3095625"/>
            <a:ext cx="1597974" cy="12333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err="1"/>
              <a:t>Организаци</a:t>
            </a:r>
            <a:r>
              <a:rPr lang="ru-RU" sz="1400" b="1" dirty="0"/>
              <a:t>-</a:t>
            </a:r>
          </a:p>
          <a:p>
            <a:pPr algn="ctr"/>
            <a:r>
              <a:rPr lang="ru-RU" sz="1400" b="1" dirty="0" err="1"/>
              <a:t>онные</a:t>
            </a:r>
            <a:endParaRPr lang="ru-RU" sz="1400" b="1" dirty="0"/>
          </a:p>
          <a:p>
            <a:pPr algn="ctr"/>
            <a:endParaRPr lang="ru-RU" sz="1200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670866" y="1304925"/>
            <a:ext cx="1500093" cy="11811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err="1"/>
              <a:t>Информаци</a:t>
            </a:r>
            <a:r>
              <a:rPr lang="ru-RU" sz="1400" b="1" dirty="0"/>
              <a:t>-</a:t>
            </a:r>
          </a:p>
          <a:p>
            <a:pPr algn="ctr"/>
            <a:r>
              <a:rPr lang="ru-RU" sz="1400" b="1" dirty="0" err="1"/>
              <a:t>онные</a:t>
            </a:r>
            <a:r>
              <a:rPr lang="ru-RU" sz="1400" b="1" dirty="0"/>
              <a:t> </a:t>
            </a:r>
          </a:p>
          <a:p>
            <a:pPr algn="ctr"/>
            <a:endParaRPr lang="ru-RU" sz="1200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191146" y="1304925"/>
            <a:ext cx="1568418" cy="11811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Просвети-</a:t>
            </a:r>
            <a:r>
              <a:rPr lang="ru-RU" sz="1400" b="1" dirty="0" err="1"/>
              <a:t>тельские</a:t>
            </a:r>
            <a:endParaRPr lang="ru-RU" sz="1400" b="1" dirty="0"/>
          </a:p>
          <a:p>
            <a:pPr algn="ctr"/>
            <a:endParaRPr lang="ru-RU" sz="1200" dirty="0"/>
          </a:p>
          <a:p>
            <a:endParaRPr lang="ru-RU" sz="1200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518737" y="3095625"/>
            <a:ext cx="1584177" cy="12333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/>
              <a:t>Организационно-</a:t>
            </a:r>
            <a:r>
              <a:rPr lang="ru-RU" sz="1300" b="1" dirty="0" err="1"/>
              <a:t>деятельностные</a:t>
            </a:r>
            <a:r>
              <a:rPr lang="ru-RU" sz="1300" b="1" dirty="0"/>
              <a:t>:</a:t>
            </a:r>
          </a:p>
          <a:p>
            <a:pPr algn="ctr"/>
            <a:endParaRPr lang="ru-RU" sz="1300" dirty="0"/>
          </a:p>
        </p:txBody>
      </p:sp>
      <p:pic>
        <p:nvPicPr>
          <p:cNvPr id="1026" name="Picture 2" descr="http://www.playcast.ru/uploads/2015/05/15/1360210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179" y="1948027"/>
            <a:ext cx="4399565" cy="311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3522" y="266700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Формы взаимодействия  </a:t>
            </a:r>
          </a:p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педагогического  коллектива с  семьями воспитанников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8594162" y="2912872"/>
            <a:ext cx="369332" cy="13080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3694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42" name="Скругленный прямоугольник 41"/>
          <p:cNvSpPr/>
          <p:nvPr/>
        </p:nvSpPr>
        <p:spPr>
          <a:xfrm>
            <a:off x="969640" y="3045202"/>
            <a:ext cx="2457369" cy="11811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Просветительские</a:t>
            </a:r>
          </a:p>
          <a:p>
            <a:pPr algn="ctr"/>
            <a:endParaRPr lang="ru-RU" sz="1200" dirty="0"/>
          </a:p>
          <a:p>
            <a:endParaRPr lang="ru-RU" sz="1200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044047" y="890752"/>
            <a:ext cx="2425642" cy="11811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Информационные </a:t>
            </a:r>
          </a:p>
          <a:p>
            <a:pPr algn="ctr"/>
            <a:endParaRPr lang="ru-RU" sz="1200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044046" y="5243681"/>
            <a:ext cx="2405593" cy="12333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Организационные</a:t>
            </a:r>
          </a:p>
          <a:p>
            <a:pPr algn="ctr"/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95936" y="471414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/>
            <a:endParaRPr lang="ru-RU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рекламные буклеты, листовки, памятки для родителей;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/>
              <a:t>презентация </a:t>
            </a:r>
            <a:r>
              <a:rPr lang="ru-RU" sz="1400" dirty="0"/>
              <a:t>о деятельности дошкольного учреждения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/>
              <a:t>информационные  </a:t>
            </a:r>
            <a:r>
              <a:rPr lang="ru-RU" sz="1400" dirty="0"/>
              <a:t>стенды;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 наглядная психолого-педагогическая пропаганда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2971800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консультирование специалистами детского сада;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тематические встречи;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организация тематических выставок литературы;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/>
              <a:t>индивидуальные </a:t>
            </a:r>
            <a:r>
              <a:rPr lang="ru-RU" sz="1400" dirty="0"/>
              <a:t>и групповые беседы;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дискуссии; круглые столы </a:t>
            </a:r>
          </a:p>
          <a:p>
            <a:pPr marL="171450" indent="-171450"/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14800" y="52578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родительские собрания;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анкетирование;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создание общественных родительских </a:t>
            </a:r>
            <a:r>
              <a:rPr lang="ru-RU" sz="1400" dirty="0" smtClean="0"/>
              <a:t>организаций</a:t>
            </a:r>
            <a:endParaRPr lang="ru-RU" sz="14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3635896" y="5600700"/>
            <a:ext cx="360040" cy="3810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право 46"/>
          <p:cNvSpPr/>
          <p:nvPr/>
        </p:nvSpPr>
        <p:spPr>
          <a:xfrm>
            <a:off x="3635896" y="3411921"/>
            <a:ext cx="360040" cy="3810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Стрелка вправо 78"/>
          <p:cNvSpPr/>
          <p:nvPr/>
        </p:nvSpPr>
        <p:spPr>
          <a:xfrm>
            <a:off x="3635896" y="1213945"/>
            <a:ext cx="360040" cy="3810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641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41" name="Скругленный прямоугольник 40"/>
          <p:cNvSpPr/>
          <p:nvPr/>
        </p:nvSpPr>
        <p:spPr>
          <a:xfrm>
            <a:off x="907323" y="3048000"/>
            <a:ext cx="2080501" cy="11811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/>
          </a:p>
          <a:p>
            <a:pPr algn="ctr"/>
            <a:r>
              <a:rPr lang="ru-RU" sz="1600" b="1" dirty="0"/>
              <a:t>Участие родителей в педагогическом процессе</a:t>
            </a:r>
          </a:p>
          <a:p>
            <a:pPr algn="ctr"/>
            <a:endParaRPr lang="ru-RU" sz="1100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827584" y="628650"/>
            <a:ext cx="2160240" cy="11811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Организационно-</a:t>
            </a:r>
            <a:r>
              <a:rPr lang="ru-RU" sz="1600" b="1" dirty="0" err="1"/>
              <a:t>деятельностные</a:t>
            </a:r>
            <a:endParaRPr lang="ru-RU" sz="1600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907323" y="5269957"/>
            <a:ext cx="2225573" cy="12333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Повышение психолого-педагогической компетентности родителей</a:t>
            </a:r>
          </a:p>
        </p:txBody>
      </p:sp>
      <p:sp>
        <p:nvSpPr>
          <p:cNvPr id="44" name="Стрелка вправо 43"/>
          <p:cNvSpPr/>
          <p:nvPr/>
        </p:nvSpPr>
        <p:spPr>
          <a:xfrm>
            <a:off x="3275856" y="5747845"/>
            <a:ext cx="360040" cy="3810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44"/>
          <p:cNvSpPr/>
          <p:nvPr/>
        </p:nvSpPr>
        <p:spPr>
          <a:xfrm>
            <a:off x="3126684" y="3430971"/>
            <a:ext cx="360040" cy="3810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право 45"/>
          <p:cNvSpPr/>
          <p:nvPr/>
        </p:nvSpPr>
        <p:spPr>
          <a:xfrm>
            <a:off x="3132896" y="1028700"/>
            <a:ext cx="360040" cy="3810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486724" y="228600"/>
            <a:ext cx="542246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совместные  образовательные проекты;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совместный с родителями педагогический мониторинг развития детей;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изучение детской продуктивной деятельности;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выставки работ, выполненные детьми и их родителями;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совместное творчество детей, родителей и педагогов;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создание  детского портфолио;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помощь в сборе природного и бросового материала для творческой деятельности детей;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изготовление пособий, игр, атрибутов;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участие в ремонте и благоустройстве детского сада;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помощь в подготовке буклетов, видеофильмов о жизни детей в детском саду;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фотоотчёт </a:t>
            </a:r>
            <a:r>
              <a:rPr lang="ru-RU" sz="1200" dirty="0"/>
              <a:t>о прошедшем мероприятии</a:t>
            </a:r>
            <a:r>
              <a:rPr lang="ru-RU" sz="1200" dirty="0" smtClean="0"/>
              <a:t>;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03067" y="30955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занятия, развлечения с участием родителей;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театральные представления с участием родителей;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сопровождение детей во время экскурсий;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участие в совместных проектах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участие в Днях открытых дверей, Днях здоровья, Благотворительных акциях, концертах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91334" y="4544421"/>
            <a:ext cx="499546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анкетирование, беседы, интервью, опросы;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ознакомление с Интернет-сайтом детского сада (со специальной рубрикой, посвященной родительскому образованию);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анализ примеров из личной практики семейного воспитания и др.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знакомство с  актуальной и важной информацией на сайте детского сада (группы);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подборка «полезных» сайтов для родителей;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фестивали семейного творчества, организация выставок семейных достижений;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 обобщение лучшего родительского опыта;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вручение благодарственных писем, грамот, дипломов.</a:t>
            </a:r>
          </a:p>
        </p:txBody>
      </p:sp>
    </p:spTree>
    <p:extLst>
      <p:ext uri="{BB962C8B-B14F-4D97-AF65-F5344CB8AC3E}">
        <p14:creationId xmlns:p14="http://schemas.microsoft.com/office/powerpoint/2010/main" val="1548760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835696" y="781050"/>
            <a:ext cx="5297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открыты к сотрудничеству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6" y="2159817"/>
            <a:ext cx="2214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Наши координаты: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2796381"/>
            <a:ext cx="4752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150007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Ярославль, Набережный пер., 24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телефон: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24-27-18</a:t>
            </a:r>
          </a:p>
          <a:p>
            <a:pPr fontAlgn="base"/>
            <a:r>
              <a:rPr lang="ru-RU" dirty="0">
                <a:solidFill>
                  <a:srgbClr val="002060"/>
                </a:solidFill>
              </a:rPr>
              <a:t> 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 – mail : 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yardou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173@yandex.ru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2" descr="http://img-fotki.yandex.ru/get/6402/20573769.a/0_81c78_a6f25acf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009885"/>
            <a:ext cx="5076928" cy="165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94868" y="971550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4" name="AutoShape 5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705626" y="4800601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5" name="AutoShape 5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86800" y="1920109"/>
            <a:ext cx="457200" cy="994541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6" name="AutoShape 5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86800" y="2914650"/>
            <a:ext cx="457200" cy="922245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7" name="AutoShape 5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79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94868" y="3818069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0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86800" y="5791200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149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827584" y="2213908"/>
            <a:ext cx="72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itchFamily="18" charset="0"/>
              </a:rPr>
              <a:t>Принята  в новой редакции на заседании педагогического совета</a:t>
            </a:r>
          </a:p>
          <a:p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itchFamily="18" charset="0"/>
              </a:rPr>
              <a:t>     Протокол № 1  от  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itchFamily="18" charset="0"/>
              </a:rPr>
              <a:t>29.08.2023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itchFamily="18" charset="0"/>
              </a:rPr>
              <a:t>Утверждена приказом заведующего </a:t>
            </a:r>
          </a:p>
          <a:p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itchFamily="18" charset="0"/>
              </a:rPr>
              <a:t>       № 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itchFamily="18" charset="0"/>
              </a:rPr>
              <a:t>02-03/182 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itchFamily="18" charset="0"/>
              </a:rPr>
              <a:t>от  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itchFamily="18" charset="0"/>
              </a:rPr>
              <a:t>30.08.2023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1232" y="243780"/>
            <a:ext cx="55250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Образовательная </a:t>
            </a:r>
            <a:r>
              <a:rPr lang="ru-RU" sz="2800" b="1" dirty="0">
                <a:solidFill>
                  <a:srgbClr val="002060"/>
                </a:solidFill>
              </a:rPr>
              <a:t>программа 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           МДОУ «Детский сад № </a:t>
            </a:r>
            <a:r>
              <a:rPr lang="ru-RU" sz="2800" b="1" dirty="0" smtClean="0">
                <a:solidFill>
                  <a:srgbClr val="002060"/>
                </a:solidFill>
              </a:rPr>
              <a:t>173</a:t>
            </a:r>
            <a:r>
              <a:rPr lang="ru-RU" sz="2800" b="1" dirty="0">
                <a:solidFill>
                  <a:srgbClr val="002060"/>
                </a:solidFill>
              </a:rPr>
              <a:t>» </a:t>
            </a:r>
          </a:p>
        </p:txBody>
      </p:sp>
      <p:pic>
        <p:nvPicPr>
          <p:cNvPr id="79" name="Picture 4" descr="http://www.i-telo-i-delo.ru/css/image/29170292.png">
            <a:extLst>
              <a:ext uri="{FF2B5EF4-FFF2-40B4-BE49-F238E27FC236}">
                <a16:creationId xmlns:a16="http://schemas.microsoft.com/office/drawing/2014/main" id="{AB30BC42-1A64-4E42-B8C1-4DE599760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4152900"/>
            <a:ext cx="30861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420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pic>
        <p:nvPicPr>
          <p:cNvPr id="5124" name="Picture 4" descr="http://www.i-telo-i-delo.ru/css/image/2917029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668" y="4019549"/>
            <a:ext cx="30861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1115616" y="620688"/>
            <a:ext cx="709915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 №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173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24.10.2022 №371-ФЗ «О внесении изменений Федеральный закон об образовании в РФ»</a:t>
            </a:r>
          </a:p>
          <a:p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Обновленный ФГОС  дошкольного образования в редакции приказа Минпросвещения России от 08.112022 № 955</a:t>
            </a:r>
          </a:p>
          <a:p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РФ от 09.11.2022 № 809 «Об утверждении основ государственной политики по сохранении укреплению традиционных российских духовно – нравственных ценностей»</a:t>
            </a:r>
          </a:p>
          <a:p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ФОП 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 ( приказ </a:t>
            </a:r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Минпросвещении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24.11.2022 № 1022 регистрация в Минюсте России 27.01.2023 регистрационный № 72149)</a:t>
            </a:r>
          </a:p>
          <a:p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420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74210" y="44624"/>
            <a:ext cx="80397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Структура </a:t>
            </a:r>
            <a:r>
              <a:rPr lang="ru-RU" b="1" dirty="0" smtClean="0">
                <a:solidFill>
                  <a:srgbClr val="FF0000"/>
                </a:solidFill>
              </a:rPr>
              <a:t>образовательной </a:t>
            </a:r>
            <a:r>
              <a:rPr lang="ru-RU" b="1" dirty="0">
                <a:solidFill>
                  <a:srgbClr val="FF0000"/>
                </a:solidFill>
              </a:rPr>
              <a:t>программы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ru-RU" dirty="0"/>
              <a:t>I. Общие положения</a:t>
            </a:r>
          </a:p>
          <a:p>
            <a:r>
              <a:rPr lang="ru-RU" dirty="0"/>
              <a:t> II. Целевой раздел Образовательной программы</a:t>
            </a:r>
          </a:p>
          <a:p>
            <a:r>
              <a:rPr lang="ru-RU" dirty="0"/>
              <a:t>Пояснительная записка </a:t>
            </a:r>
          </a:p>
          <a:p>
            <a:r>
              <a:rPr lang="ru-RU" dirty="0"/>
              <a:t>Планируемые результаты реализации Образовательной программы</a:t>
            </a:r>
          </a:p>
          <a:p>
            <a:r>
              <a:rPr lang="ru-RU" dirty="0"/>
              <a:t> Педагогическая диагностика достижения планируемых результатов</a:t>
            </a:r>
          </a:p>
          <a:p>
            <a:r>
              <a:rPr lang="ru-RU" dirty="0"/>
              <a:t> III. Содержательный раздел Образовательной программы </a:t>
            </a:r>
          </a:p>
          <a:p>
            <a:r>
              <a:rPr lang="ru-RU" dirty="0"/>
              <a:t>IV. Организационный раздел Образовательной программы Психолого-педагогические условия реализации Образовательной программы</a:t>
            </a:r>
          </a:p>
          <a:p>
            <a:r>
              <a:rPr lang="ru-RU" dirty="0"/>
              <a:t>Особенности организации развивающей предметно-пространственной среды</a:t>
            </a:r>
          </a:p>
          <a:p>
            <a:r>
              <a:rPr lang="ru-RU" dirty="0"/>
              <a:t>Материально-техническое обеспечение Образовательной программы, обеспеченность методическими материалами</a:t>
            </a:r>
          </a:p>
          <a:p>
            <a:r>
              <a:rPr lang="ru-RU" dirty="0"/>
              <a:t>Примерный перечень литературных, музыкальных, художественных, анимационных произведений для реализации Образовательной программы</a:t>
            </a:r>
          </a:p>
          <a:p>
            <a:r>
              <a:rPr lang="ru-RU" dirty="0"/>
              <a:t>Кадровые условия реализации Образовательной программы</a:t>
            </a:r>
          </a:p>
          <a:p>
            <a:r>
              <a:rPr lang="ru-RU" dirty="0"/>
              <a:t>Примерный режим и распорядок дня в дошкольных группах</a:t>
            </a:r>
          </a:p>
          <a:p>
            <a:r>
              <a:rPr lang="ru-RU" dirty="0"/>
              <a:t>Примерный перечень основных государственных и народных праздников, памятных дат в календарном плане воспитательной работы в ДОО</a:t>
            </a:r>
          </a:p>
          <a:p>
            <a:r>
              <a:rPr lang="ru-RU" dirty="0"/>
              <a:t>Список литературы</a:t>
            </a:r>
            <a:endParaRPr lang="ru-RU" sz="1500" dirty="0">
              <a:solidFill>
                <a:srgbClr val="002060"/>
              </a:solidFill>
            </a:endParaRPr>
          </a:p>
        </p:txBody>
      </p:sp>
      <p:pic>
        <p:nvPicPr>
          <p:cNvPr id="42" name="Picture 4" descr="http://www.i-telo-i-delo.ru/css/image/29170292.png">
            <a:extLst>
              <a:ext uri="{FF2B5EF4-FFF2-40B4-BE49-F238E27FC236}">
                <a16:creationId xmlns:a16="http://schemas.microsoft.com/office/drawing/2014/main" id="{AB30BC42-1A64-4E42-B8C1-4DE599760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982" y="4686299"/>
            <a:ext cx="2590800" cy="25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662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41" name="Объект 2"/>
          <p:cNvSpPr txBox="1">
            <a:spLocks/>
          </p:cNvSpPr>
          <p:nvPr/>
        </p:nvSpPr>
        <p:spPr>
          <a:xfrm>
            <a:off x="755576" y="647290"/>
            <a:ext cx="7416824" cy="52586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714348" y="332656"/>
            <a:ext cx="771530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Цель реализации Программы: </a:t>
            </a:r>
            <a:r>
              <a:rPr lang="ru-RU" sz="1400" dirty="0"/>
              <a:t>обеспечение условий для дошкольного образования, определяемых общими и особыми потребностями обучающегося раннего и дошкольного возраста с ОВЗ, индивидуальными особенностями его развития и состояния здоровья. </a:t>
            </a:r>
          </a:p>
          <a:p>
            <a:r>
              <a:rPr lang="ru-RU" sz="1400" dirty="0"/>
              <a:t>Задачи Программы: </a:t>
            </a:r>
          </a:p>
          <a:p>
            <a:r>
              <a:rPr lang="ru-RU" sz="1400" dirty="0"/>
              <a:t> реализация содержания АОП ДО; </a:t>
            </a:r>
          </a:p>
          <a:p>
            <a:r>
              <a:rPr lang="ru-RU" sz="1400" dirty="0"/>
              <a:t> коррекция недостатков психофизического развития обучающихся с ОВЗ; </a:t>
            </a:r>
          </a:p>
          <a:p>
            <a:r>
              <a:rPr lang="ru-RU" sz="1400" dirty="0"/>
              <a:t> охрана и укрепление физического и психического здоровья обучающихся с ОВЗ, в том числе их эмоционального благополучия; </a:t>
            </a:r>
          </a:p>
          <a:p>
            <a:r>
              <a:rPr lang="ru-RU" sz="1400" dirty="0"/>
              <a:t> обеспечение равных возможностей для полноценного развития ребенка с ОВЗ в период дошкольного образования независимо от места проживания, пола, нации, языка, социального статуса; </a:t>
            </a:r>
          </a:p>
          <a:p>
            <a:r>
              <a:rPr lang="ru-RU" sz="1400" dirty="0"/>
              <a:t> создание благоприятных условий развития в соответствии с их возрастными, психофизическими и индивидуальными особенностями, развитие способностей и творческого потенциала каждого ребенка с ОВЗ как субъекта отношений с педагогическим работником, родителями (законными представителями), другими детьми; </a:t>
            </a:r>
          </a:p>
          <a:p>
            <a:r>
              <a:rPr lang="ru-RU" sz="1400" dirty="0"/>
              <a:t> объединение обучения и воспитания в целостный образовательный процесс на основе духовно-нравственных и социокультурных ценностей, принятых в обществе правил и норм поведения в интересах человека, семьи, общества; </a:t>
            </a:r>
          </a:p>
          <a:p>
            <a:r>
              <a:rPr lang="ru-RU" sz="1400" dirty="0"/>
              <a:t> формирование общей культуры личности обучающихся с ОВЗ, развитие их социальных, нравственных, эстетических, интеллектуальных, физических качеств, инициативности, самостоятельности и ответственности ребенка, формирование предпосылок учебной деятельности; </a:t>
            </a:r>
          </a:p>
          <a:p>
            <a:r>
              <a:rPr lang="ru-RU" sz="1400" dirty="0"/>
              <a:t> формирование социокультурной среды, соответствующей психофизическим и индивидуальным особенностям развития обучающихся с ОВЗ; </a:t>
            </a:r>
          </a:p>
          <a:p>
            <a:r>
              <a:rPr lang="ru-RU" sz="1400" dirty="0"/>
              <a:t> обеспечение психолого-педагогической поддержки родителей (законных представителей) и повышение их компетентности в вопросах развития, образования, реабилитации (</a:t>
            </a:r>
            <a:r>
              <a:rPr lang="ru-RU" sz="1400" dirty="0" err="1"/>
              <a:t>абилитации</a:t>
            </a:r>
            <a:r>
              <a:rPr lang="ru-RU" sz="1400" dirty="0"/>
              <a:t>), охраны и укрепления здоровья обучающихся с ОВЗ; </a:t>
            </a:r>
          </a:p>
          <a:p>
            <a:r>
              <a:rPr lang="ru-RU" sz="1400" dirty="0"/>
              <a:t> обеспечение преемственности целей, задач и содержания дошкольного и начального общего образования. </a:t>
            </a:r>
          </a:p>
        </p:txBody>
      </p:sp>
    </p:spTree>
    <p:extLst>
      <p:ext uri="{BB962C8B-B14F-4D97-AF65-F5344CB8AC3E}">
        <p14:creationId xmlns:p14="http://schemas.microsoft.com/office/powerpoint/2010/main" val="88100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86" name="Прямоугольник 85"/>
          <p:cNvSpPr/>
          <p:nvPr/>
        </p:nvSpPr>
        <p:spPr>
          <a:xfrm>
            <a:off x="467544" y="952500"/>
            <a:ext cx="79615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МДОУ «Детский сад №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173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разностороннее развитие детей от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7 лет с учётом их возрастных и индивидуальных особенностей по основным направлениям развития и образования детей (образовательным областям):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учреждение осуществляет обучение и развитие, а также коррекцию недостатков в речевом развитии детей дошкольного возраста.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1" name="Picture 4" descr="http://www.i-telo-i-delo.ru/css/image/29170292.png">
            <a:extLst>
              <a:ext uri="{FF2B5EF4-FFF2-40B4-BE49-F238E27FC236}">
                <a16:creationId xmlns:a16="http://schemas.microsoft.com/office/drawing/2014/main" id="{AB30BC42-1A64-4E42-B8C1-4DE599760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4152900"/>
            <a:ext cx="30861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206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83" name="Прямоугольник 82"/>
          <p:cNvSpPr/>
          <p:nvPr/>
        </p:nvSpPr>
        <p:spPr>
          <a:xfrm>
            <a:off x="714348" y="357166"/>
            <a:ext cx="721523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В </a:t>
            </a:r>
            <a:r>
              <a:rPr lang="ru-RU" b="1" dirty="0">
                <a:solidFill>
                  <a:srgbClr val="002060"/>
                </a:solidFill>
              </a:rPr>
              <a:t>области социально-коммуникативного развития </a:t>
            </a:r>
            <a:r>
              <a:rPr lang="ru-RU" dirty="0" smtClean="0">
                <a:solidFill>
                  <a:srgbClr val="002060"/>
                </a:solidFill>
              </a:rPr>
              <a:t>ребенка, </a:t>
            </a:r>
            <a:r>
              <a:rPr lang="ru-RU" dirty="0">
                <a:solidFill>
                  <a:srgbClr val="002060"/>
                </a:solidFill>
              </a:rPr>
              <a:t>с учетом его психофизических особенностей, в условиях информационной социализации основными задачами образовательной деятельности являются создание условий для: </a:t>
            </a:r>
          </a:p>
          <a:p>
            <a:r>
              <a:rPr lang="ru-RU" dirty="0">
                <a:solidFill>
                  <a:srgbClr val="002060"/>
                </a:solidFill>
              </a:rPr>
              <a:t> усвоения норм и ценностей, принятых в обществе, включая моральные и нравственные ценности; </a:t>
            </a:r>
          </a:p>
          <a:p>
            <a:r>
              <a:rPr lang="ru-RU" dirty="0">
                <a:solidFill>
                  <a:srgbClr val="002060"/>
                </a:solidFill>
              </a:rPr>
              <a:t> развития общения и взаимодействия ребенка </a:t>
            </a:r>
            <a:r>
              <a:rPr lang="ru-RU" dirty="0" smtClean="0">
                <a:solidFill>
                  <a:srgbClr val="002060"/>
                </a:solidFill>
              </a:rPr>
              <a:t>с </a:t>
            </a:r>
            <a:r>
              <a:rPr lang="ru-RU" dirty="0">
                <a:solidFill>
                  <a:srgbClr val="002060"/>
                </a:solidFill>
              </a:rPr>
              <a:t>педагогическим работником и другими детьми; </a:t>
            </a:r>
          </a:p>
          <a:p>
            <a:r>
              <a:rPr lang="ru-RU" dirty="0">
                <a:solidFill>
                  <a:srgbClr val="002060"/>
                </a:solidFill>
              </a:rPr>
              <a:t> становления самостоятельности, целенаправленности и саморегуляции собственных действий; </a:t>
            </a:r>
          </a:p>
          <a:p>
            <a:r>
              <a:rPr lang="ru-RU" dirty="0">
                <a:solidFill>
                  <a:srgbClr val="002060"/>
                </a:solidFill>
              </a:rPr>
              <a:t> развития эмоциональной отзывчивости, сопереживания; </a:t>
            </a:r>
          </a:p>
          <a:p>
            <a:r>
              <a:rPr lang="ru-RU" dirty="0">
                <a:solidFill>
                  <a:srgbClr val="002060"/>
                </a:solidFill>
              </a:rPr>
              <a:t> формирования готовности к совместной деятельности с другими детьми и педагогическим работником; </a:t>
            </a:r>
          </a:p>
          <a:p>
            <a:r>
              <a:rPr lang="ru-RU" dirty="0">
                <a:solidFill>
                  <a:srgbClr val="002060"/>
                </a:solidFill>
              </a:rPr>
              <a:t> формирования уважительного отношения и чувства принадлежности к своей семье и к сообществу обучающихся и педагогических работников в Организации; </a:t>
            </a:r>
          </a:p>
          <a:p>
            <a:r>
              <a:rPr lang="ru-RU" dirty="0">
                <a:solidFill>
                  <a:srgbClr val="002060"/>
                </a:solidFill>
              </a:rPr>
              <a:t> формирования позитивных установок к различным видам труда и творчества; </a:t>
            </a:r>
          </a:p>
          <a:p>
            <a:r>
              <a:rPr lang="ru-RU" dirty="0">
                <a:solidFill>
                  <a:srgbClr val="002060"/>
                </a:solidFill>
              </a:rPr>
              <a:t> формирования основ безопасного поведения в быту, социуме, природе; </a:t>
            </a:r>
          </a:p>
          <a:p>
            <a:r>
              <a:rPr lang="ru-RU" dirty="0">
                <a:solidFill>
                  <a:srgbClr val="002060"/>
                </a:solidFill>
              </a:rPr>
              <a:t> развития коммуникативных и социальных навыков </a:t>
            </a:r>
            <a:r>
              <a:rPr lang="ru-RU" dirty="0" smtClean="0">
                <a:solidFill>
                  <a:srgbClr val="002060"/>
                </a:solidFill>
              </a:rPr>
              <a:t>ребенка; 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 развития игровой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1991784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939788" y="532993"/>
            <a:ext cx="741682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В </a:t>
            </a:r>
            <a:r>
              <a:rPr lang="ru-RU" b="1" dirty="0">
                <a:solidFill>
                  <a:srgbClr val="002060"/>
                </a:solidFill>
              </a:rPr>
              <a:t>образовательной области "Познавательное развитие" </a:t>
            </a:r>
          </a:p>
          <a:p>
            <a:r>
              <a:rPr lang="ru-RU" dirty="0">
                <a:solidFill>
                  <a:srgbClr val="002060"/>
                </a:solidFill>
              </a:rPr>
              <a:t>основными задачами образовательной деятельности </a:t>
            </a:r>
          </a:p>
          <a:p>
            <a:r>
              <a:rPr lang="ru-RU" dirty="0">
                <a:solidFill>
                  <a:srgbClr val="002060"/>
                </a:solidFill>
              </a:rPr>
              <a:t>с детьми являются создание условий для: </a:t>
            </a:r>
          </a:p>
          <a:p>
            <a:r>
              <a:rPr lang="ru-RU" dirty="0">
                <a:solidFill>
                  <a:srgbClr val="002060"/>
                </a:solidFill>
              </a:rPr>
              <a:t> развития интересов обучающихся, любознательности </a:t>
            </a:r>
          </a:p>
          <a:p>
            <a:r>
              <a:rPr lang="ru-RU" dirty="0">
                <a:solidFill>
                  <a:srgbClr val="002060"/>
                </a:solidFill>
              </a:rPr>
              <a:t>и познавательной мотивации; </a:t>
            </a:r>
          </a:p>
          <a:p>
            <a:r>
              <a:rPr lang="ru-RU" dirty="0">
                <a:solidFill>
                  <a:srgbClr val="002060"/>
                </a:solidFill>
              </a:rPr>
              <a:t> формирования познавательных действий, становления </a:t>
            </a:r>
          </a:p>
          <a:p>
            <a:r>
              <a:rPr lang="ru-RU" dirty="0">
                <a:solidFill>
                  <a:srgbClr val="002060"/>
                </a:solidFill>
              </a:rPr>
              <a:t>сознания; </a:t>
            </a:r>
          </a:p>
          <a:p>
            <a:r>
              <a:rPr lang="ru-RU" dirty="0">
                <a:solidFill>
                  <a:srgbClr val="002060"/>
                </a:solidFill>
              </a:rPr>
              <a:t> развития воображения и творческой активности; </a:t>
            </a:r>
          </a:p>
          <a:p>
            <a:r>
              <a:rPr lang="ru-RU" dirty="0">
                <a:solidFill>
                  <a:srgbClr val="002060"/>
                </a:solidFill>
              </a:rPr>
              <a:t> формирования первичных представлений о себе, других </a:t>
            </a:r>
          </a:p>
          <a:p>
            <a:r>
              <a:rPr lang="ru-RU" dirty="0">
                <a:solidFill>
                  <a:srgbClr val="002060"/>
                </a:solidFill>
              </a:rPr>
              <a:t>людях,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следствиях); </a:t>
            </a:r>
          </a:p>
          <a:p>
            <a:r>
              <a:rPr lang="ru-RU" dirty="0">
                <a:solidFill>
                  <a:srgbClr val="002060"/>
                </a:solidFill>
              </a:rPr>
              <a:t> формирования первичных представлений о малой родине и Отечестве, представлений о социокультурных ценностях нашего народа, об отечественных традициях и праздниках, о планете Земля как общем доме людей, об особенностях ее природы, многообразии стран и народов мира; </a:t>
            </a:r>
          </a:p>
          <a:p>
            <a:r>
              <a:rPr lang="ru-RU" dirty="0">
                <a:solidFill>
                  <a:srgbClr val="002060"/>
                </a:solidFill>
              </a:rPr>
              <a:t> развития представлений о виртуальной среде, о возможностях и рисках интернета. 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865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755576" y="266701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cs typeface="Times New Roman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440312" y="698480"/>
            <a:ext cx="77867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В </a:t>
            </a:r>
            <a:r>
              <a:rPr lang="ru-RU" b="1" dirty="0">
                <a:solidFill>
                  <a:srgbClr val="002060"/>
                </a:solidFill>
              </a:rPr>
              <a:t>образовательной области «Речевое развитие» 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основными задачами образовательной деятельности с детьми является создание условий для овладения речью как средством общения и культуры; обогащения активного словаря; развития связной, грамматически правильной диалогической и монологической речи; развития речевого творчества; развития звуковой и интонационной культуры речи, фонематического слуха; знакомства с книжной культурой, детской литературой; развития понимания на слух текстов различных жанров детской литературы; формирование звуковой аналитико-синтетической активности как предпосылки обучения грамоте; профилактики речевых нарушений и их системных последствий; устранения заикания. 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7" name="Picture 4" descr="http://www.i-telo-i-delo.ru/css/image/29170292.png">
            <a:extLst>
              <a:ext uri="{FF2B5EF4-FFF2-40B4-BE49-F238E27FC236}">
                <a16:creationId xmlns:a16="http://schemas.microsoft.com/office/drawing/2014/main" id="{AB30BC42-1A64-4E42-B8C1-4DE599760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14800"/>
            <a:ext cx="30861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1277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1724</TotalTime>
  <Words>1489</Words>
  <Application>Microsoft Office PowerPoint</Application>
  <PresentationFormat>Экран (4:3)</PresentationFormat>
  <Paragraphs>163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SimSun</vt:lpstr>
      <vt:lpstr>Arial</vt:lpstr>
      <vt:lpstr>Calibri</vt:lpstr>
      <vt:lpstr>Impact</vt:lpstr>
      <vt:lpstr>Times New Roman</vt:lpstr>
      <vt:lpstr>Wingdings</vt:lpstr>
      <vt:lpstr>Главное мероприятие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Основная образовательная программа муниципального дошкольного образовательного учреждения центра развития ребенка – детского сада №12.</dc:title>
  <dc:creator>Admin</dc:creator>
  <cp:lastModifiedBy>Пользователь Windows</cp:lastModifiedBy>
  <cp:revision>200</cp:revision>
  <dcterms:created xsi:type="dcterms:W3CDTF">2014-04-25T09:32:23Z</dcterms:created>
  <dcterms:modified xsi:type="dcterms:W3CDTF">2023-12-26T07:45:52Z</dcterms:modified>
</cp:coreProperties>
</file>