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58" r:id="rId3"/>
    <p:sldId id="266" r:id="rId4"/>
    <p:sldId id="267" r:id="rId5"/>
    <p:sldId id="272" r:id="rId6"/>
    <p:sldId id="273" r:id="rId7"/>
    <p:sldId id="268" r:id="rId8"/>
    <p:sldId id="269" r:id="rId9"/>
    <p:sldId id="270" r:id="rId10"/>
    <p:sldId id="271" r:id="rId11"/>
    <p:sldId id="280" r:id="rId12"/>
    <p:sldId id="284" r:id="rId13"/>
    <p:sldId id="259" r:id="rId14"/>
    <p:sldId id="274" r:id="rId15"/>
    <p:sldId id="275" r:id="rId16"/>
    <p:sldId id="276" r:id="rId17"/>
    <p:sldId id="286" r:id="rId18"/>
    <p:sldId id="277" r:id="rId19"/>
    <p:sldId id="278" r:id="rId20"/>
    <p:sldId id="283" r:id="rId21"/>
    <p:sldId id="285" r:id="rId22"/>
    <p:sldId id="264" r:id="rId23"/>
    <p:sldId id="26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5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3E0CC-C846-4A57-A61C-6FCC6D27C0D6}" type="datetimeFigureOut">
              <a:rPr lang="ru-RU" smtClean="0"/>
              <a:t>09.04.2018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3BF34-358A-4590-952C-E044D3AFAD6A}"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43BF34-358A-4590-952C-E044D3AFAD6A}" type="slidenum">
              <a:rPr lang="ru-RU" smtClean="0"/>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BEBAC6-11D5-4F2E-B649-E701ACB9B6FD}" type="datetimeFigureOut">
              <a:rPr lang="ru-RU" smtClean="0"/>
              <a:pPr/>
              <a:t>09.04.2018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ADF95A-0923-4608-8B25-4AAD2122685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EBAC6-11D5-4F2E-B649-E701ACB9B6FD}" type="datetimeFigureOut">
              <a:rPr lang="ru-RU" smtClean="0"/>
              <a:pPr/>
              <a:t>09.04.2018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DF95A-0923-4608-8B25-4AAD2122685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volna.org/wp-content/uploads/2016/09/1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Прямоугольник 6"/>
          <p:cNvSpPr/>
          <p:nvPr/>
        </p:nvSpPr>
        <p:spPr>
          <a:xfrm>
            <a:off x="899592" y="1124744"/>
            <a:ext cx="6408712" cy="1200329"/>
          </a:xfrm>
          <a:prstGeom prst="rect">
            <a:avLst/>
          </a:prstGeom>
        </p:spPr>
        <p:txBody>
          <a:bodyPr wrap="square">
            <a:spAutoFit/>
          </a:bodyPr>
          <a:lstStyle/>
          <a:p>
            <a:pPr algn="ctr"/>
            <a:r>
              <a:rPr lang="ru-RU" sz="3600" b="1" dirty="0" smtClean="0">
                <a:solidFill>
                  <a:srgbClr val="7030A0"/>
                </a:solidFill>
                <a:latin typeface="Verdana" pitchFamily="34" charset="0"/>
                <a:ea typeface="Verdana" pitchFamily="34" charset="0"/>
                <a:cs typeface="Verdana" pitchFamily="34" charset="0"/>
              </a:rPr>
              <a:t>НЕТРАДИЦИОННЫЕ ТЕХНИКИ РИСОВАНИЯ</a:t>
            </a:r>
            <a:endParaRPr lang="ru-RU" sz="3600" dirty="0">
              <a:solidFill>
                <a:srgbClr val="7030A0"/>
              </a:solidFill>
            </a:endParaRPr>
          </a:p>
        </p:txBody>
      </p:sp>
      <p:pic>
        <p:nvPicPr>
          <p:cNvPr id="9" name="Picture 4" descr="http://900igr.net/up/datai/75147/0005-015-.png"/>
          <p:cNvPicPr>
            <a:picLocks noChangeAspect="1" noChangeArrowheads="1"/>
          </p:cNvPicPr>
          <p:nvPr/>
        </p:nvPicPr>
        <p:blipFill>
          <a:blip r:embed="rId3" cstate="print"/>
          <a:srcRect/>
          <a:stretch>
            <a:fillRect/>
          </a:stretch>
        </p:blipFill>
        <p:spPr bwMode="auto">
          <a:xfrm>
            <a:off x="1043608" y="1988840"/>
            <a:ext cx="3219450" cy="46482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sp>
        <p:nvSpPr>
          <p:cNvPr id="3" name="Прямоугольник 2"/>
          <p:cNvSpPr/>
          <p:nvPr/>
        </p:nvSpPr>
        <p:spPr>
          <a:xfrm>
            <a:off x="0" y="0"/>
            <a:ext cx="5508104" cy="2862322"/>
          </a:xfrm>
          <a:prstGeom prst="rect">
            <a:avLst/>
          </a:prstGeom>
        </p:spPr>
        <p:txBody>
          <a:bodyPr wrap="square">
            <a:spAutoFit/>
          </a:bodyPr>
          <a:lstStyle/>
          <a:p>
            <a:pPr algn="ctr"/>
            <a:r>
              <a:rPr lang="ru-RU" b="1" dirty="0" smtClean="0">
                <a:solidFill>
                  <a:srgbClr val="C50520"/>
                </a:solidFill>
              </a:rPr>
              <a:t>«Пальцевая живопись»</a:t>
            </a:r>
          </a:p>
          <a:p>
            <a:pPr algn="just"/>
            <a:r>
              <a:rPr lang="ru-RU" dirty="0" smtClean="0"/>
              <a:t>(краска наносится пальцами, ладошкой). В этом случае краска наливается в плоские мисочки, розетки, ставится вода. Правило - каждый палец набирает одну определённую краску. Вымытые пальцы тут же вытираются салфеткой.</a:t>
            </a:r>
          </a:p>
          <a:p>
            <a:pPr algn="just"/>
            <a:r>
              <a:rPr lang="ru-RU" dirty="0" smtClean="0"/>
              <a:t> </a:t>
            </a:r>
          </a:p>
          <a:p>
            <a:r>
              <a:rPr lang="ru-RU" dirty="0" smtClean="0">
                <a:solidFill>
                  <a:schemeClr val="accent3">
                    <a:lumMod val="50000"/>
                  </a:schemeClr>
                </a:solidFill>
              </a:rPr>
              <a:t> </a:t>
            </a:r>
          </a:p>
          <a:p>
            <a:endParaRPr lang="ru-RU" b="1" dirty="0" smtClean="0">
              <a:solidFill>
                <a:srgbClr val="FF0000"/>
              </a:solidFill>
            </a:endParaRPr>
          </a:p>
          <a:p>
            <a:endParaRPr lang="ru-RU" b="1" dirty="0" smtClean="0">
              <a:solidFill>
                <a:srgbClr val="FF0000"/>
              </a:solidFill>
            </a:endParaRPr>
          </a:p>
        </p:txBody>
      </p:sp>
      <p:pic>
        <p:nvPicPr>
          <p:cNvPr id="5" name="Picture 2" descr="http://xn--i1abbnckbmcl9fb.xn--p1ai/%D1%81%D1%82%D0%B0%D1%82%D1%8C%D0%B8/592653/img1.jpg"/>
          <p:cNvPicPr>
            <a:picLocks noChangeAspect="1" noChangeArrowheads="1"/>
          </p:cNvPicPr>
          <p:nvPr/>
        </p:nvPicPr>
        <p:blipFill>
          <a:blip r:embed="rId3" cstate="print"/>
          <a:srcRect/>
          <a:stretch>
            <a:fillRect/>
          </a:stretch>
        </p:blipFill>
        <p:spPr bwMode="auto">
          <a:xfrm>
            <a:off x="5724128" y="188640"/>
            <a:ext cx="2880320" cy="1918717"/>
          </a:xfrm>
          <a:prstGeom prst="rect">
            <a:avLst/>
          </a:prstGeom>
          <a:noFill/>
        </p:spPr>
      </p:pic>
      <p:sp>
        <p:nvSpPr>
          <p:cNvPr id="14" name="Прямоугольник 13"/>
          <p:cNvSpPr/>
          <p:nvPr/>
        </p:nvSpPr>
        <p:spPr>
          <a:xfrm>
            <a:off x="4211960" y="2204864"/>
            <a:ext cx="4572000" cy="1477328"/>
          </a:xfrm>
          <a:prstGeom prst="rect">
            <a:avLst/>
          </a:prstGeom>
        </p:spPr>
        <p:txBody>
          <a:bodyPr>
            <a:spAutoFit/>
          </a:bodyPr>
          <a:lstStyle/>
          <a:p>
            <a:pPr algn="just"/>
            <a:r>
              <a:rPr lang="ru-RU" b="1" dirty="0" smtClean="0">
                <a:solidFill>
                  <a:srgbClr val="C50520"/>
                </a:solidFill>
              </a:rPr>
              <a:t>Для рисования ладошкой </a:t>
            </a:r>
            <a:r>
              <a:rPr lang="ru-RU" dirty="0" smtClean="0"/>
              <a:t>краска наливается в блюдце. Пальцевой живописью получаются рисунки в младших группах, в старших группах можно сочетать и другими техниками.</a:t>
            </a:r>
            <a:endParaRPr lang="ru-RU" dirty="0"/>
          </a:p>
        </p:txBody>
      </p:sp>
      <p:pic>
        <p:nvPicPr>
          <p:cNvPr id="6" name="Picture 4" descr="http://xn--i1abbnckbmcl9fb.xn--p1ai/%D1%81%D1%82%D0%B0%D1%82%D1%8C%D0%B8/592653/img2.jpg"/>
          <p:cNvPicPr>
            <a:picLocks noChangeAspect="1" noChangeArrowheads="1"/>
          </p:cNvPicPr>
          <p:nvPr/>
        </p:nvPicPr>
        <p:blipFill>
          <a:blip r:embed="rId4" cstate="print"/>
          <a:srcRect/>
          <a:stretch>
            <a:fillRect/>
          </a:stretch>
        </p:blipFill>
        <p:spPr bwMode="auto">
          <a:xfrm>
            <a:off x="179512" y="1988840"/>
            <a:ext cx="2370584" cy="1858754"/>
          </a:xfrm>
          <a:prstGeom prst="rect">
            <a:avLst/>
          </a:prstGeom>
          <a:noFill/>
        </p:spPr>
      </p:pic>
      <p:pic>
        <p:nvPicPr>
          <p:cNvPr id="10246" name="Picture 6" descr="http://xn--i1abbnckbmcl9fb.xn--p1ai/%D1%81%D1%82%D0%B0%D1%82%D1%8C%D0%B8/592653/img3.jpg"/>
          <p:cNvPicPr>
            <a:picLocks noChangeAspect="1" noChangeArrowheads="1"/>
          </p:cNvPicPr>
          <p:nvPr/>
        </p:nvPicPr>
        <p:blipFill>
          <a:blip r:embed="rId5" cstate="print"/>
          <a:srcRect/>
          <a:stretch>
            <a:fillRect/>
          </a:stretch>
        </p:blipFill>
        <p:spPr bwMode="auto">
          <a:xfrm>
            <a:off x="2411760" y="2348880"/>
            <a:ext cx="1801316" cy="1350988"/>
          </a:xfrm>
          <a:prstGeom prst="rect">
            <a:avLst/>
          </a:prstGeom>
          <a:noFill/>
        </p:spPr>
      </p:pic>
      <p:sp>
        <p:nvSpPr>
          <p:cNvPr id="17" name="Прямоугольник 16"/>
          <p:cNvSpPr/>
          <p:nvPr/>
        </p:nvSpPr>
        <p:spPr>
          <a:xfrm>
            <a:off x="0" y="3995678"/>
            <a:ext cx="6012160" cy="2862322"/>
          </a:xfrm>
          <a:prstGeom prst="rect">
            <a:avLst/>
          </a:prstGeom>
        </p:spPr>
        <p:txBody>
          <a:bodyPr wrap="square">
            <a:spAutoFit/>
          </a:bodyPr>
          <a:lstStyle/>
          <a:p>
            <a:pPr algn="ctr"/>
            <a:r>
              <a:rPr lang="ru-RU" b="1" dirty="0" smtClean="0">
                <a:solidFill>
                  <a:srgbClr val="C50520"/>
                </a:solidFill>
              </a:rPr>
              <a:t>«Печать листьев»</a:t>
            </a:r>
          </a:p>
          <a:p>
            <a:pPr algn="just"/>
            <a:r>
              <a:rPr lang="ru-RU" dirty="0" smtClean="0"/>
              <a:t> - используются различные листья с разных деревьев. Они покрываются краской при помощи кисточки, не оставляя пустых мест, делается это на отдельном листе бумаги. Затем окрашенной стороной плотно прижимают к бумаге, стараясь не сдвигать с места. Листья  можно использовать и повторно, нанося на него другой цвет, при смешении красок может получиться необычный оттенок, остальное прорисовывается кистью. Получаются великолепные пейзажи</a:t>
            </a:r>
            <a:endParaRPr lang="ru-RU" dirty="0"/>
          </a:p>
        </p:txBody>
      </p:sp>
      <p:pic>
        <p:nvPicPr>
          <p:cNvPr id="7" name="Picture 8" descr="http://xn--i1abbnckbmcl9fb.xn--p1ai/%D1%81%D1%82%D0%B0%D1%82%D1%8C%D0%B8/592653/img4.jpg"/>
          <p:cNvPicPr>
            <a:picLocks noChangeAspect="1" noChangeArrowheads="1"/>
          </p:cNvPicPr>
          <p:nvPr/>
        </p:nvPicPr>
        <p:blipFill>
          <a:blip r:embed="rId6" cstate="print"/>
          <a:srcRect/>
          <a:stretch>
            <a:fillRect/>
          </a:stretch>
        </p:blipFill>
        <p:spPr bwMode="auto">
          <a:xfrm>
            <a:off x="6084168" y="3861048"/>
            <a:ext cx="2772916" cy="2109828"/>
          </a:xfrm>
          <a:prstGeom prst="rect">
            <a:avLst/>
          </a:prstGeom>
          <a:noFill/>
        </p:spPr>
      </p:pic>
      <p:pic>
        <p:nvPicPr>
          <p:cNvPr id="19" name="Picture 2" descr="&amp;Rcy;&amp;icy;&amp;scy;&amp;ocy;&amp;vcy;&amp;acy;&amp;ncy;&amp;icy;&amp;iecy; &amp;lcy;&amp;icy;&amp;scy;&amp;tcy;&amp;softcy;&amp;yacy;&amp;mcy;&amp;icy; &amp;icy; &amp;gcy;&amp;ucy;&amp;acy;&amp;shcy;&amp;softcy;&amp;yucy;"/>
          <p:cNvPicPr>
            <a:picLocks noChangeAspect="1" noChangeArrowheads="1"/>
          </p:cNvPicPr>
          <p:nvPr/>
        </p:nvPicPr>
        <p:blipFill>
          <a:blip r:embed="rId7" cstate="print"/>
          <a:srcRect/>
          <a:stretch>
            <a:fillRect/>
          </a:stretch>
        </p:blipFill>
        <p:spPr bwMode="auto">
          <a:xfrm>
            <a:off x="6228184" y="5898802"/>
            <a:ext cx="2517912" cy="95919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sp>
        <p:nvSpPr>
          <p:cNvPr id="9" name="Прямоугольник 8"/>
          <p:cNvSpPr/>
          <p:nvPr/>
        </p:nvSpPr>
        <p:spPr>
          <a:xfrm>
            <a:off x="179512" y="188640"/>
            <a:ext cx="5832648" cy="2308324"/>
          </a:xfrm>
          <a:prstGeom prst="rect">
            <a:avLst/>
          </a:prstGeom>
        </p:spPr>
        <p:txBody>
          <a:bodyPr wrap="square">
            <a:spAutoFit/>
          </a:bodyPr>
          <a:lstStyle/>
          <a:p>
            <a:pPr algn="ctr"/>
            <a:r>
              <a:rPr lang="ru-RU" b="1" dirty="0" smtClean="0">
                <a:solidFill>
                  <a:srgbClr val="C50520"/>
                </a:solidFill>
              </a:rPr>
              <a:t>«Рисование методом тычка» </a:t>
            </a:r>
          </a:p>
          <a:p>
            <a:pPr algn="just"/>
            <a:r>
              <a:rPr lang="ru-RU" b="1" dirty="0" smtClean="0"/>
              <a:t>-</a:t>
            </a:r>
            <a:r>
              <a:rPr lang="ru-RU" dirty="0" smtClean="0"/>
              <a:t> (ватным тампоном) для тычка достаточно взять какой-либо предмет (ватный тампон) опустить его в краску и ударить им по листу сверху вниз, остаётся чёткий определённой формы отпечаток. Тычок можно использовать и по готовому контуру, так и внутри его, изображаемый объект получается интересной неоднородной фактуры.</a:t>
            </a:r>
            <a:endParaRPr lang="ru-RU" dirty="0"/>
          </a:p>
        </p:txBody>
      </p:sp>
      <p:pic>
        <p:nvPicPr>
          <p:cNvPr id="9218" name="Picture 2" descr="http://xn--i1abbnckbmcl9fb.xn--p1ai/%D1%81%D1%82%D0%B0%D1%82%D1%8C%D0%B8/592653/img5.jpg"/>
          <p:cNvPicPr>
            <a:picLocks noChangeAspect="1" noChangeArrowheads="1"/>
          </p:cNvPicPr>
          <p:nvPr/>
        </p:nvPicPr>
        <p:blipFill>
          <a:blip r:embed="rId3" cstate="print"/>
          <a:srcRect/>
          <a:stretch>
            <a:fillRect/>
          </a:stretch>
        </p:blipFill>
        <p:spPr bwMode="auto">
          <a:xfrm>
            <a:off x="6156176" y="332656"/>
            <a:ext cx="2628900" cy="2000251"/>
          </a:xfrm>
          <a:prstGeom prst="rect">
            <a:avLst/>
          </a:prstGeom>
          <a:noFill/>
        </p:spPr>
      </p:pic>
      <p:sp>
        <p:nvSpPr>
          <p:cNvPr id="10" name="Прямоугольник 9"/>
          <p:cNvSpPr/>
          <p:nvPr/>
        </p:nvSpPr>
        <p:spPr>
          <a:xfrm>
            <a:off x="2987824" y="2420888"/>
            <a:ext cx="6156176" cy="1477328"/>
          </a:xfrm>
          <a:prstGeom prst="rect">
            <a:avLst/>
          </a:prstGeom>
        </p:spPr>
        <p:txBody>
          <a:bodyPr wrap="square">
            <a:spAutoFit/>
          </a:bodyPr>
          <a:lstStyle/>
          <a:p>
            <a:pPr algn="ctr"/>
            <a:r>
              <a:rPr lang="ru-RU" b="1" dirty="0" smtClean="0">
                <a:solidFill>
                  <a:srgbClr val="C50520"/>
                </a:solidFill>
              </a:rPr>
              <a:t>«Тычок (жёсткой полусухой кистью)»</a:t>
            </a:r>
            <a:r>
              <a:rPr lang="ru-RU" dirty="0" smtClean="0">
                <a:solidFill>
                  <a:srgbClr val="C50520"/>
                </a:solidFill>
              </a:rPr>
              <a:t> - </a:t>
            </a:r>
          </a:p>
          <a:p>
            <a:pPr algn="just"/>
            <a:r>
              <a:rPr lang="ru-RU" dirty="0" smtClean="0"/>
              <a:t>используется жёсткая кисть, она опускается в краску, а затем ударяется  по бумаге, держа вертикально. Правило - кисть в воду не опускается. Получается имитация фактурности пушистой или колючей поверхности.</a:t>
            </a:r>
            <a:endParaRPr lang="ru-RU" dirty="0"/>
          </a:p>
        </p:txBody>
      </p:sp>
      <p:pic>
        <p:nvPicPr>
          <p:cNvPr id="9220" name="Picture 4" descr="http://xn--i1abbnckbmcl9fb.xn--p1ai/%D1%81%D1%82%D0%B0%D1%82%D1%8C%D0%B8/592653/img6.jpg"/>
          <p:cNvPicPr>
            <a:picLocks noChangeAspect="1" noChangeArrowheads="1"/>
          </p:cNvPicPr>
          <p:nvPr/>
        </p:nvPicPr>
        <p:blipFill>
          <a:blip r:embed="rId4" cstate="print"/>
          <a:srcRect/>
          <a:stretch>
            <a:fillRect/>
          </a:stretch>
        </p:blipFill>
        <p:spPr bwMode="auto">
          <a:xfrm>
            <a:off x="179512" y="2492896"/>
            <a:ext cx="2691003" cy="1856235"/>
          </a:xfrm>
          <a:prstGeom prst="rect">
            <a:avLst/>
          </a:prstGeom>
          <a:noFill/>
        </p:spPr>
      </p:pic>
      <p:sp>
        <p:nvSpPr>
          <p:cNvPr id="12" name="Прямоугольник 11"/>
          <p:cNvSpPr/>
          <p:nvPr/>
        </p:nvSpPr>
        <p:spPr>
          <a:xfrm>
            <a:off x="0" y="4272677"/>
            <a:ext cx="5364088" cy="2585323"/>
          </a:xfrm>
          <a:prstGeom prst="rect">
            <a:avLst/>
          </a:prstGeom>
        </p:spPr>
        <p:txBody>
          <a:bodyPr wrap="square">
            <a:spAutoFit/>
          </a:bodyPr>
          <a:lstStyle/>
          <a:p>
            <a:pPr algn="ctr"/>
            <a:r>
              <a:rPr lang="ru-RU" b="1" dirty="0" smtClean="0">
                <a:solidFill>
                  <a:srgbClr val="C50520"/>
                </a:solidFill>
              </a:rPr>
              <a:t>«Оттиск пробкой» -</a:t>
            </a:r>
          </a:p>
          <a:p>
            <a:pPr algn="just"/>
            <a:r>
              <a:rPr lang="ru-RU" b="1" dirty="0" smtClean="0"/>
              <a:t> </a:t>
            </a:r>
            <a:r>
              <a:rPr lang="ru-RU" dirty="0" smtClean="0"/>
              <a:t>используются различные пробки и крышки. Изображение получают, прижимая пробку к штемпельной подушечке с краской нанося оттиск на бумагу. Для другого цвета меняется и мисочка и пробка. Для лучшей выразительности можно использовать крышку с 2-х сторон. (Правило - прижимать уверенно и ритмично не сдвигая с места).</a:t>
            </a:r>
            <a:endParaRPr lang="ru-RU" dirty="0"/>
          </a:p>
        </p:txBody>
      </p:sp>
      <p:pic>
        <p:nvPicPr>
          <p:cNvPr id="13" name="Picture 10" descr="http://gallery.forum-grad.ru/files/7/1/1/7/6/diy-funny-cork-stamps-3.jpg"/>
          <p:cNvPicPr>
            <a:picLocks noChangeAspect="1" noChangeArrowheads="1"/>
          </p:cNvPicPr>
          <p:nvPr/>
        </p:nvPicPr>
        <p:blipFill>
          <a:blip r:embed="rId5" cstate="print"/>
          <a:srcRect/>
          <a:stretch>
            <a:fillRect/>
          </a:stretch>
        </p:blipFill>
        <p:spPr bwMode="auto">
          <a:xfrm>
            <a:off x="5436096" y="3789040"/>
            <a:ext cx="2911539" cy="1643620"/>
          </a:xfrm>
          <a:prstGeom prst="rect">
            <a:avLst/>
          </a:prstGeom>
          <a:noFill/>
        </p:spPr>
      </p:pic>
      <p:pic>
        <p:nvPicPr>
          <p:cNvPr id="9222" name="Picture 6" descr="http://xn--i1abbnckbmcl9fb.xn--p1ai/%D1%81%D1%82%D0%B0%D1%82%D1%8C%D0%B8/592653/img7.jpg"/>
          <p:cNvPicPr>
            <a:picLocks noChangeAspect="1" noChangeArrowheads="1"/>
          </p:cNvPicPr>
          <p:nvPr/>
        </p:nvPicPr>
        <p:blipFill>
          <a:blip r:embed="rId6" cstate="print"/>
          <a:srcRect/>
          <a:stretch>
            <a:fillRect/>
          </a:stretch>
        </p:blipFill>
        <p:spPr bwMode="auto">
          <a:xfrm>
            <a:off x="7452320" y="4906437"/>
            <a:ext cx="1403648" cy="19515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sp>
        <p:nvSpPr>
          <p:cNvPr id="4" name="Прямоугольник 3"/>
          <p:cNvSpPr/>
          <p:nvPr/>
        </p:nvSpPr>
        <p:spPr>
          <a:xfrm>
            <a:off x="179512" y="188640"/>
            <a:ext cx="6264696" cy="2308324"/>
          </a:xfrm>
          <a:prstGeom prst="rect">
            <a:avLst/>
          </a:prstGeom>
        </p:spPr>
        <p:txBody>
          <a:bodyPr wrap="square">
            <a:spAutoFit/>
          </a:bodyPr>
          <a:lstStyle/>
          <a:p>
            <a:pPr algn="ctr"/>
            <a:r>
              <a:rPr lang="ru-RU" b="1" dirty="0" err="1" smtClean="0">
                <a:solidFill>
                  <a:srgbClr val="C50520"/>
                </a:solidFill>
              </a:rPr>
              <a:t>Штампики</a:t>
            </a:r>
            <a:r>
              <a:rPr lang="ru-RU" b="1" dirty="0" smtClean="0">
                <a:solidFill>
                  <a:srgbClr val="C50520"/>
                </a:solidFill>
              </a:rPr>
              <a:t> </a:t>
            </a:r>
            <a:r>
              <a:rPr lang="ru-RU" b="1" dirty="0" smtClean="0">
                <a:solidFill>
                  <a:srgbClr val="C50520"/>
                </a:solidFill>
              </a:rPr>
              <a:t>из пластилина</a:t>
            </a:r>
            <a:endParaRPr lang="ru-RU" dirty="0" smtClean="0">
              <a:solidFill>
                <a:srgbClr val="C50520"/>
              </a:solidFill>
            </a:endParaRPr>
          </a:p>
          <a:p>
            <a:pPr algn="just"/>
            <a:r>
              <a:rPr lang="ru-RU" dirty="0" smtClean="0"/>
              <a:t>Очень просто и удобно сделать </a:t>
            </a:r>
            <a:r>
              <a:rPr lang="ru-RU" dirty="0" err="1" smtClean="0"/>
              <a:t>штампики</a:t>
            </a:r>
            <a:r>
              <a:rPr lang="ru-RU" dirty="0" smtClean="0"/>
              <a:t> из пластилина. Достаточно кусочку пластилина придать нужную форму, украсить узорами (линии, пятна) и окрасить в необходимый цвет. Для окрашивания можно использовать губку, увлажненную краской, или кисть, которой можно наносить краску на поверхность </a:t>
            </a:r>
            <a:r>
              <a:rPr lang="ru-RU" dirty="0" err="1" smtClean="0"/>
              <a:t>штампика</a:t>
            </a:r>
            <a:r>
              <a:rPr lang="ru-RU" dirty="0" smtClean="0"/>
              <a:t>. Лучше использовать густую краску.</a:t>
            </a:r>
            <a:endParaRPr lang="ru-RU" dirty="0"/>
          </a:p>
        </p:txBody>
      </p:sp>
      <p:pic>
        <p:nvPicPr>
          <p:cNvPr id="36866" name="Picture 2" descr="https://luchik.ru/images/stati/11.jpg"/>
          <p:cNvPicPr>
            <a:picLocks noChangeAspect="1" noChangeArrowheads="1"/>
          </p:cNvPicPr>
          <p:nvPr/>
        </p:nvPicPr>
        <p:blipFill>
          <a:blip r:embed="rId3" cstate="print"/>
          <a:srcRect/>
          <a:stretch>
            <a:fillRect/>
          </a:stretch>
        </p:blipFill>
        <p:spPr bwMode="auto">
          <a:xfrm>
            <a:off x="6732240" y="260648"/>
            <a:ext cx="2184437" cy="1916064"/>
          </a:xfrm>
          <a:prstGeom prst="rect">
            <a:avLst/>
          </a:prstGeom>
          <a:noFill/>
        </p:spPr>
      </p:pic>
      <p:sp>
        <p:nvSpPr>
          <p:cNvPr id="6" name="Прямоугольник 5"/>
          <p:cNvSpPr/>
          <p:nvPr/>
        </p:nvSpPr>
        <p:spPr>
          <a:xfrm>
            <a:off x="3275856" y="2420888"/>
            <a:ext cx="5652120" cy="2031325"/>
          </a:xfrm>
          <a:prstGeom prst="rect">
            <a:avLst/>
          </a:prstGeom>
        </p:spPr>
        <p:txBody>
          <a:bodyPr wrap="square">
            <a:spAutoFit/>
          </a:bodyPr>
          <a:lstStyle/>
          <a:p>
            <a:pPr algn="ctr"/>
            <a:r>
              <a:rPr lang="ru-RU" b="1" dirty="0" err="1" smtClean="0">
                <a:solidFill>
                  <a:srgbClr val="C50520"/>
                </a:solidFill>
              </a:rPr>
              <a:t>Штампики</a:t>
            </a:r>
            <a:r>
              <a:rPr lang="ru-RU" b="1" dirty="0" smtClean="0">
                <a:solidFill>
                  <a:srgbClr val="C50520"/>
                </a:solidFill>
              </a:rPr>
              <a:t> из ниток</a:t>
            </a:r>
            <a:endParaRPr lang="ru-RU" dirty="0" smtClean="0">
              <a:solidFill>
                <a:srgbClr val="C50520"/>
              </a:solidFill>
            </a:endParaRPr>
          </a:p>
          <a:p>
            <a:pPr algn="just"/>
            <a:r>
              <a:rPr lang="ru-RU" dirty="0" smtClean="0"/>
              <a:t>Для создания «полосатых </a:t>
            </a:r>
            <a:r>
              <a:rPr lang="ru-RU" dirty="0" err="1" smtClean="0"/>
              <a:t>штампиков</a:t>
            </a:r>
            <a:r>
              <a:rPr lang="ru-RU" dirty="0" smtClean="0"/>
              <a:t>» можно использовать нити, прочно намотанные на какой-либо предмет. Густым слоем краски нити окрашиваются в необходимый цвет. Затем, используя воображение, «полосатый узор» наносится на декорируемую поверхность.</a:t>
            </a:r>
            <a:endParaRPr lang="ru-RU" dirty="0"/>
          </a:p>
        </p:txBody>
      </p:sp>
      <p:pic>
        <p:nvPicPr>
          <p:cNvPr id="36868" name="Picture 4" descr="https://luchik.ru/images/stati/unnamed.jpg"/>
          <p:cNvPicPr>
            <a:picLocks noChangeAspect="1" noChangeArrowheads="1"/>
          </p:cNvPicPr>
          <p:nvPr/>
        </p:nvPicPr>
        <p:blipFill>
          <a:blip r:embed="rId4" cstate="print"/>
          <a:srcRect/>
          <a:stretch>
            <a:fillRect/>
          </a:stretch>
        </p:blipFill>
        <p:spPr bwMode="auto">
          <a:xfrm>
            <a:off x="179512" y="2348880"/>
            <a:ext cx="2869654" cy="2033156"/>
          </a:xfrm>
          <a:prstGeom prst="rect">
            <a:avLst/>
          </a:prstGeom>
          <a:noFill/>
        </p:spPr>
      </p:pic>
      <p:sp>
        <p:nvSpPr>
          <p:cNvPr id="9" name="Прямоугольник 8"/>
          <p:cNvSpPr/>
          <p:nvPr/>
        </p:nvSpPr>
        <p:spPr>
          <a:xfrm>
            <a:off x="3059832" y="4549676"/>
            <a:ext cx="6084168" cy="2308324"/>
          </a:xfrm>
          <a:prstGeom prst="rect">
            <a:avLst/>
          </a:prstGeom>
        </p:spPr>
        <p:txBody>
          <a:bodyPr wrap="square">
            <a:spAutoFit/>
          </a:bodyPr>
          <a:lstStyle/>
          <a:p>
            <a:pPr algn="just"/>
            <a:r>
              <a:rPr lang="ru-RU" b="1" dirty="0" smtClean="0">
                <a:solidFill>
                  <a:srgbClr val="C50520"/>
                </a:solidFill>
              </a:rPr>
              <a:t>Картинки-отпечатки</a:t>
            </a:r>
            <a:r>
              <a:rPr lang="ru-RU" dirty="0" smtClean="0"/>
              <a:t/>
            </a:r>
            <a:br>
              <a:rPr lang="ru-RU" dirty="0" smtClean="0"/>
            </a:br>
            <a:r>
              <a:rPr lang="ru-RU" dirty="0" smtClean="0"/>
              <a:t>Можно делать отпечатки, используя пенопластовые формы, на которых удобно создавать рисунок заостренным предметом, оставляя углубления в этой форме. Затем на форму необходимо нанести краску. Сразу же поверх формы прикладывается лист бумаги, проглаживается. Через некоторое время необходимо аккуратно снять лист бумаги. На его обратной стороне появится красивый рисунок.</a:t>
            </a:r>
            <a:endParaRPr lang="ru-RU" dirty="0"/>
          </a:p>
        </p:txBody>
      </p:sp>
      <p:pic>
        <p:nvPicPr>
          <p:cNvPr id="36870" name="Picture 6" descr="https://luchik.ru/images/stati/unnamed_1.jpg"/>
          <p:cNvPicPr>
            <a:picLocks noChangeAspect="1" noChangeArrowheads="1"/>
          </p:cNvPicPr>
          <p:nvPr/>
        </p:nvPicPr>
        <p:blipFill>
          <a:blip r:embed="rId5" cstate="print"/>
          <a:srcRect/>
          <a:stretch>
            <a:fillRect/>
          </a:stretch>
        </p:blipFill>
        <p:spPr bwMode="auto">
          <a:xfrm>
            <a:off x="251520" y="4581128"/>
            <a:ext cx="2791991" cy="209249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sp>
        <p:nvSpPr>
          <p:cNvPr id="6" name="Прямоугольник 5"/>
          <p:cNvSpPr/>
          <p:nvPr/>
        </p:nvSpPr>
        <p:spPr>
          <a:xfrm>
            <a:off x="2987824" y="188640"/>
            <a:ext cx="6156176" cy="2308324"/>
          </a:xfrm>
          <a:prstGeom prst="rect">
            <a:avLst/>
          </a:prstGeom>
        </p:spPr>
        <p:txBody>
          <a:bodyPr wrap="square">
            <a:spAutoFit/>
          </a:bodyPr>
          <a:lstStyle/>
          <a:p>
            <a:pPr algn="ctr"/>
            <a:r>
              <a:rPr lang="ru-RU" b="1" dirty="0" smtClean="0">
                <a:solidFill>
                  <a:srgbClr val="C50520"/>
                </a:solidFill>
              </a:rPr>
              <a:t>«Оттиск печатками из </a:t>
            </a:r>
            <a:r>
              <a:rPr lang="ru-RU" b="1" dirty="0" smtClean="0">
                <a:solidFill>
                  <a:srgbClr val="C50520"/>
                </a:solidFill>
              </a:rPr>
              <a:t>картофеля, моркови, яблок» </a:t>
            </a:r>
            <a:endParaRPr lang="ru-RU" b="1" dirty="0" smtClean="0">
              <a:solidFill>
                <a:srgbClr val="C50520"/>
              </a:solidFill>
            </a:endParaRPr>
          </a:p>
          <a:p>
            <a:pPr algn="just"/>
            <a:r>
              <a:rPr lang="ru-RU" b="1" dirty="0" smtClean="0"/>
              <a:t>- </a:t>
            </a:r>
            <a:r>
              <a:rPr lang="ru-RU" dirty="0" smtClean="0"/>
              <a:t>из картофеля заготавливаются заранее печатки. Ребёнок прижимает печатку к мисочке с густой краской, лишнюю вытирая об край мисочки (можно использовать штемпельную подушечку с краской) наносит оттиск на бумагу. Для получения другого цвета меняется, и мисочка и печатка для создания большей выразительности используется кисть для нанесения другого цвета краски </a:t>
            </a:r>
            <a:endParaRPr lang="ru-RU" dirty="0"/>
          </a:p>
        </p:txBody>
      </p:sp>
      <p:pic>
        <p:nvPicPr>
          <p:cNvPr id="8194" name="Picture 2" descr="http://xn--i1abbnckbmcl9fb.xn--p1ai/%D1%81%D1%82%D0%B0%D1%82%D1%8C%D0%B8/592653/img8.jpg"/>
          <p:cNvPicPr>
            <a:picLocks noChangeAspect="1" noChangeArrowheads="1"/>
          </p:cNvPicPr>
          <p:nvPr/>
        </p:nvPicPr>
        <p:blipFill>
          <a:blip r:embed="rId3" cstate="print"/>
          <a:srcRect/>
          <a:stretch>
            <a:fillRect/>
          </a:stretch>
        </p:blipFill>
        <p:spPr bwMode="auto">
          <a:xfrm>
            <a:off x="1331640" y="1196752"/>
            <a:ext cx="1620788" cy="1215592"/>
          </a:xfrm>
          <a:prstGeom prst="rect">
            <a:avLst/>
          </a:prstGeom>
          <a:noFill/>
        </p:spPr>
      </p:pic>
      <p:sp>
        <p:nvSpPr>
          <p:cNvPr id="8" name="Прямоугольник 7"/>
          <p:cNvSpPr/>
          <p:nvPr/>
        </p:nvSpPr>
        <p:spPr>
          <a:xfrm>
            <a:off x="179512" y="2564904"/>
            <a:ext cx="4968552" cy="1477328"/>
          </a:xfrm>
          <a:prstGeom prst="rect">
            <a:avLst/>
          </a:prstGeom>
        </p:spPr>
        <p:txBody>
          <a:bodyPr wrap="square">
            <a:spAutoFit/>
          </a:bodyPr>
          <a:lstStyle/>
          <a:p>
            <a:pPr algn="ctr"/>
            <a:r>
              <a:rPr lang="ru-RU" b="1" dirty="0" smtClean="0"/>
              <a:t> </a:t>
            </a:r>
            <a:r>
              <a:rPr lang="ru-RU" b="1" dirty="0" smtClean="0">
                <a:solidFill>
                  <a:srgbClr val="C50520"/>
                </a:solidFill>
              </a:rPr>
              <a:t>«Оттиск смятой бумагой, оттиск поролоном и оттиск пенопластом»</a:t>
            </a:r>
            <a:r>
              <a:rPr lang="ru-RU" dirty="0" smtClean="0">
                <a:solidFill>
                  <a:srgbClr val="C50520"/>
                </a:solidFill>
              </a:rPr>
              <a:t> </a:t>
            </a:r>
          </a:p>
          <a:p>
            <a:pPr algn="just"/>
            <a:r>
              <a:rPr lang="ru-RU" dirty="0" smtClean="0"/>
              <a:t>- способ получения изображения одинаков, что и выше перечисленный. Правило – не используется вода.</a:t>
            </a:r>
            <a:endParaRPr lang="ru-RU" dirty="0"/>
          </a:p>
        </p:txBody>
      </p:sp>
      <p:pic>
        <p:nvPicPr>
          <p:cNvPr id="8196" name="Picture 4" descr="http://xn--i1abbnckbmcl9fb.xn--p1ai/%D1%81%D1%82%D0%B0%D1%82%D1%8C%D0%B8/592653/img9.jpg"/>
          <p:cNvPicPr>
            <a:picLocks noChangeAspect="1" noChangeArrowheads="1"/>
          </p:cNvPicPr>
          <p:nvPr/>
        </p:nvPicPr>
        <p:blipFill>
          <a:blip r:embed="rId4" cstate="print"/>
          <a:srcRect/>
          <a:stretch>
            <a:fillRect/>
          </a:stretch>
        </p:blipFill>
        <p:spPr bwMode="auto">
          <a:xfrm>
            <a:off x="5148064" y="2564904"/>
            <a:ext cx="2268860" cy="1491508"/>
          </a:xfrm>
          <a:prstGeom prst="rect">
            <a:avLst/>
          </a:prstGeom>
          <a:noFill/>
        </p:spPr>
      </p:pic>
      <p:sp>
        <p:nvSpPr>
          <p:cNvPr id="7" name="Прямоугольник 6"/>
          <p:cNvSpPr/>
          <p:nvPr/>
        </p:nvSpPr>
        <p:spPr>
          <a:xfrm>
            <a:off x="2987824" y="4221088"/>
            <a:ext cx="5976664" cy="1754326"/>
          </a:xfrm>
          <a:prstGeom prst="rect">
            <a:avLst/>
          </a:prstGeom>
        </p:spPr>
        <p:txBody>
          <a:bodyPr wrap="square">
            <a:spAutoFit/>
          </a:bodyPr>
          <a:lstStyle/>
          <a:p>
            <a:pPr algn="ctr"/>
            <a:r>
              <a:rPr lang="ru-RU" b="1" dirty="0" smtClean="0">
                <a:solidFill>
                  <a:srgbClr val="C50520"/>
                </a:solidFill>
              </a:rPr>
              <a:t>«Печать по трафарету</a:t>
            </a:r>
            <a:r>
              <a:rPr lang="ru-RU" b="1" dirty="0" smtClean="0">
                <a:solidFill>
                  <a:srgbClr val="C50520"/>
                </a:solidFill>
              </a:rPr>
              <a:t>»</a:t>
            </a:r>
          </a:p>
          <a:p>
            <a:pPr algn="just"/>
            <a:r>
              <a:rPr lang="ru-RU" b="1" dirty="0" smtClean="0"/>
              <a:t> </a:t>
            </a:r>
            <a:r>
              <a:rPr lang="ru-RU" dirty="0" smtClean="0"/>
              <a:t>- поролоновым тампоном при помощи штемпельной подушки с краской наносят оттиск на бумагу с помощью трафарета. Чтобы изменить цвет берутся другие тампон и трафарет. Недостающие части дорисовываются кистью, можно сочетать с пальцевой живописью. </a:t>
            </a:r>
            <a:endParaRPr lang="ru-RU" dirty="0"/>
          </a:p>
        </p:txBody>
      </p:sp>
      <p:pic>
        <p:nvPicPr>
          <p:cNvPr id="2" name="Picture 2" descr="http://xn--i1abbnckbmcl9fb.xn--p1ai/%D1%81%D1%82%D0%B0%D1%82%D1%8C%D0%B8/592653/img14.jpg"/>
          <p:cNvPicPr>
            <a:picLocks noChangeAspect="1" noChangeArrowheads="1"/>
          </p:cNvPicPr>
          <p:nvPr/>
        </p:nvPicPr>
        <p:blipFill>
          <a:blip r:embed="rId5" cstate="print"/>
          <a:srcRect/>
          <a:stretch>
            <a:fillRect/>
          </a:stretch>
        </p:blipFill>
        <p:spPr bwMode="auto">
          <a:xfrm>
            <a:off x="251520" y="4437112"/>
            <a:ext cx="2628900" cy="1971676"/>
          </a:xfrm>
          <a:prstGeom prst="rect">
            <a:avLst/>
          </a:prstGeom>
          <a:noFill/>
        </p:spPr>
      </p:pic>
      <p:pic>
        <p:nvPicPr>
          <p:cNvPr id="9" name="Picture 2" descr="https://multiurok.ru/img/100160/image_595c623cdad1a.jpg"/>
          <p:cNvPicPr>
            <a:picLocks noChangeAspect="1" noChangeArrowheads="1"/>
          </p:cNvPicPr>
          <p:nvPr/>
        </p:nvPicPr>
        <p:blipFill>
          <a:blip r:embed="rId6" cstate="print"/>
          <a:srcRect/>
          <a:stretch>
            <a:fillRect/>
          </a:stretch>
        </p:blipFill>
        <p:spPr bwMode="auto">
          <a:xfrm>
            <a:off x="7295493" y="2708920"/>
            <a:ext cx="1848507" cy="1227237"/>
          </a:xfrm>
          <a:prstGeom prst="rect">
            <a:avLst/>
          </a:prstGeom>
          <a:noFill/>
        </p:spPr>
      </p:pic>
      <p:pic>
        <p:nvPicPr>
          <p:cNvPr id="3" name="Picture 4" descr="https://luchik.ru/images/stati/unnamed_5.jpg"/>
          <p:cNvPicPr>
            <a:picLocks noChangeAspect="1" noChangeArrowheads="1"/>
          </p:cNvPicPr>
          <p:nvPr/>
        </p:nvPicPr>
        <p:blipFill>
          <a:blip r:embed="rId7" cstate="print"/>
          <a:srcRect/>
          <a:stretch>
            <a:fillRect/>
          </a:stretch>
        </p:blipFill>
        <p:spPr bwMode="auto">
          <a:xfrm>
            <a:off x="0" y="0"/>
            <a:ext cx="1825451" cy="1369088"/>
          </a:xfrm>
          <a:prstGeom prst="rect">
            <a:avLst/>
          </a:prstGeom>
          <a:noFill/>
        </p:spPr>
      </p:pic>
      <p:pic>
        <p:nvPicPr>
          <p:cNvPr id="8198" name="Picture 6" descr="https://luchik.ru/images/stati/unnamed_6.jpg"/>
          <p:cNvPicPr>
            <a:picLocks noChangeAspect="1" noChangeArrowheads="1"/>
          </p:cNvPicPr>
          <p:nvPr/>
        </p:nvPicPr>
        <p:blipFill>
          <a:blip r:embed="rId8" cstate="print"/>
          <a:srcRect/>
          <a:stretch>
            <a:fillRect/>
          </a:stretch>
        </p:blipFill>
        <p:spPr bwMode="auto">
          <a:xfrm>
            <a:off x="0" y="1340768"/>
            <a:ext cx="1348439" cy="100131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sp>
        <p:nvSpPr>
          <p:cNvPr id="7" name="Прямоугольник 6"/>
          <p:cNvSpPr/>
          <p:nvPr/>
        </p:nvSpPr>
        <p:spPr>
          <a:xfrm>
            <a:off x="179512" y="188640"/>
            <a:ext cx="6588224" cy="1200329"/>
          </a:xfrm>
          <a:prstGeom prst="rect">
            <a:avLst/>
          </a:prstGeom>
        </p:spPr>
        <p:txBody>
          <a:bodyPr wrap="square">
            <a:spAutoFit/>
          </a:bodyPr>
          <a:lstStyle/>
          <a:p>
            <a:pPr algn="ctr"/>
            <a:r>
              <a:rPr lang="ru-RU" b="1" dirty="0" smtClean="0">
                <a:solidFill>
                  <a:srgbClr val="C50520"/>
                </a:solidFill>
              </a:rPr>
              <a:t>«</a:t>
            </a:r>
            <a:r>
              <a:rPr lang="ru-RU" b="1" dirty="0" err="1" smtClean="0">
                <a:solidFill>
                  <a:srgbClr val="C50520"/>
                </a:solidFill>
              </a:rPr>
              <a:t>Кляксография</a:t>
            </a:r>
            <a:r>
              <a:rPr lang="ru-RU" b="1" dirty="0" smtClean="0">
                <a:solidFill>
                  <a:srgbClr val="C50520"/>
                </a:solidFill>
              </a:rPr>
              <a:t>»</a:t>
            </a:r>
          </a:p>
          <a:p>
            <a:pPr algn="just"/>
            <a:r>
              <a:rPr lang="ru-RU" dirty="0" smtClean="0"/>
              <a:t> - капнуть кляксу на лист бумаги, сложить бумагу пополам и прогладить рукой, для того чтобы отпечаталась краска. Определить на что похоже, дорисовать недостающие детали.</a:t>
            </a:r>
            <a:endParaRPr lang="ru-RU" dirty="0"/>
          </a:p>
        </p:txBody>
      </p:sp>
      <p:pic>
        <p:nvPicPr>
          <p:cNvPr id="8" name="Picture 6" descr="http://xn--i1abbnckbmcl9fb.xn--p1ai/%D1%81%D1%82%D0%B0%D1%82%D1%8C%D0%B8/592653/img10.jpg"/>
          <p:cNvPicPr>
            <a:picLocks noChangeAspect="1" noChangeArrowheads="1"/>
          </p:cNvPicPr>
          <p:nvPr/>
        </p:nvPicPr>
        <p:blipFill>
          <a:blip r:embed="rId3" cstate="print"/>
          <a:srcRect/>
          <a:stretch>
            <a:fillRect/>
          </a:stretch>
        </p:blipFill>
        <p:spPr bwMode="auto">
          <a:xfrm>
            <a:off x="6948264" y="188640"/>
            <a:ext cx="1980828" cy="1485622"/>
          </a:xfrm>
          <a:prstGeom prst="rect">
            <a:avLst/>
          </a:prstGeom>
          <a:noFill/>
        </p:spPr>
      </p:pic>
      <p:sp>
        <p:nvSpPr>
          <p:cNvPr id="9" name="Прямоугольник 8"/>
          <p:cNvSpPr/>
          <p:nvPr/>
        </p:nvSpPr>
        <p:spPr>
          <a:xfrm>
            <a:off x="1979712" y="1772816"/>
            <a:ext cx="7164288" cy="1477328"/>
          </a:xfrm>
          <a:prstGeom prst="rect">
            <a:avLst/>
          </a:prstGeom>
        </p:spPr>
        <p:txBody>
          <a:bodyPr wrap="square">
            <a:spAutoFit/>
          </a:bodyPr>
          <a:lstStyle/>
          <a:p>
            <a:pPr algn="just"/>
            <a:r>
              <a:rPr lang="ru-RU" b="1" u="sng" dirty="0" smtClean="0"/>
              <a:t>Вариант 2</a:t>
            </a:r>
            <a:r>
              <a:rPr lang="ru-RU" dirty="0" smtClean="0"/>
              <a:t>. Нанести кляксу, приподнимая и наклоняя лист бумаги с растекающейся краской, создавать изображения. Затем сверху кладется другой лист и разглаживается рукой для лучшего отпечатывания. Определить на что похоже, дорисовать недостающие детали.</a:t>
            </a:r>
            <a:endParaRPr lang="ru-RU" dirty="0"/>
          </a:p>
        </p:txBody>
      </p:sp>
      <p:pic>
        <p:nvPicPr>
          <p:cNvPr id="10" name="Picture 8" descr="http://xn--i1abbnckbmcl9fb.xn--p1ai/%D1%81%D1%82%D0%B0%D1%82%D1%8C%D0%B8/592653/img11.jpg"/>
          <p:cNvPicPr>
            <a:picLocks noChangeAspect="1" noChangeArrowheads="1"/>
          </p:cNvPicPr>
          <p:nvPr/>
        </p:nvPicPr>
        <p:blipFill>
          <a:blip r:embed="rId4" cstate="print"/>
          <a:srcRect/>
          <a:stretch>
            <a:fillRect/>
          </a:stretch>
        </p:blipFill>
        <p:spPr bwMode="auto">
          <a:xfrm>
            <a:off x="323528" y="1844824"/>
            <a:ext cx="1692796" cy="1269598"/>
          </a:xfrm>
          <a:prstGeom prst="rect">
            <a:avLst/>
          </a:prstGeom>
          <a:noFill/>
        </p:spPr>
      </p:pic>
      <p:sp>
        <p:nvSpPr>
          <p:cNvPr id="11" name="Прямоугольник 10"/>
          <p:cNvSpPr/>
          <p:nvPr/>
        </p:nvSpPr>
        <p:spPr>
          <a:xfrm>
            <a:off x="0" y="3356992"/>
            <a:ext cx="4932040" cy="1200329"/>
          </a:xfrm>
          <a:prstGeom prst="rect">
            <a:avLst/>
          </a:prstGeom>
        </p:spPr>
        <p:txBody>
          <a:bodyPr wrap="square">
            <a:spAutoFit/>
          </a:bodyPr>
          <a:lstStyle/>
          <a:p>
            <a:pPr algn="just"/>
            <a:r>
              <a:rPr lang="ru-RU" b="1" u="sng" dirty="0" smtClean="0"/>
              <a:t>Вариант 3</a:t>
            </a:r>
            <a:r>
              <a:rPr lang="ru-RU" b="1" dirty="0" smtClean="0"/>
              <a:t>. </a:t>
            </a:r>
            <a:r>
              <a:rPr lang="ru-RU" dirty="0" smtClean="0"/>
              <a:t>(Раздувание краски). Нанести краску через соломинку и раздувать краску от центра в разные стороны, создавая изображение дорисовать недостающие детали.</a:t>
            </a:r>
            <a:endParaRPr lang="ru-RU" dirty="0"/>
          </a:p>
        </p:txBody>
      </p:sp>
      <p:pic>
        <p:nvPicPr>
          <p:cNvPr id="7170" name="Picture 2" descr="http://xn--i1abbnckbmcl9fb.xn--p1ai/%D1%81%D1%82%D0%B0%D1%82%D1%8C%D0%B8/592653/img12.jpg"/>
          <p:cNvPicPr>
            <a:picLocks noChangeAspect="1" noChangeArrowheads="1"/>
          </p:cNvPicPr>
          <p:nvPr/>
        </p:nvPicPr>
        <p:blipFill>
          <a:blip r:embed="rId5" cstate="print"/>
          <a:srcRect/>
          <a:stretch>
            <a:fillRect/>
          </a:stretch>
        </p:blipFill>
        <p:spPr bwMode="auto">
          <a:xfrm>
            <a:off x="6804248" y="3212976"/>
            <a:ext cx="2123728" cy="1592797"/>
          </a:xfrm>
          <a:prstGeom prst="rect">
            <a:avLst/>
          </a:prstGeom>
          <a:noFill/>
        </p:spPr>
      </p:pic>
      <p:sp>
        <p:nvSpPr>
          <p:cNvPr id="12" name="Прямоугольник 11"/>
          <p:cNvSpPr/>
          <p:nvPr/>
        </p:nvSpPr>
        <p:spPr>
          <a:xfrm>
            <a:off x="1979712" y="5013176"/>
            <a:ext cx="6840760" cy="1477328"/>
          </a:xfrm>
          <a:prstGeom prst="rect">
            <a:avLst/>
          </a:prstGeom>
        </p:spPr>
        <p:txBody>
          <a:bodyPr wrap="square">
            <a:spAutoFit/>
          </a:bodyPr>
          <a:lstStyle/>
          <a:p>
            <a:pPr algn="just"/>
            <a:r>
              <a:rPr lang="ru-RU" b="1" u="sng" dirty="0" smtClean="0"/>
              <a:t>Вариант 4.</a:t>
            </a:r>
            <a:r>
              <a:rPr lang="ru-RU" b="1" dirty="0" smtClean="0"/>
              <a:t> </a:t>
            </a:r>
            <a:r>
              <a:rPr lang="ru-RU" dirty="0" smtClean="0"/>
              <a:t>(</a:t>
            </a:r>
            <a:r>
              <a:rPr lang="ru-RU" dirty="0" err="1" smtClean="0"/>
              <a:t>Кляксография</a:t>
            </a:r>
            <a:r>
              <a:rPr lang="ru-RU" dirty="0" smtClean="0"/>
              <a:t> с ниточкой) - нитки по 25-30 см сложенные вдвое обмакивают в разные краски (гуашь) кладут на лист бумаги, прикладывают другим листом и выдёргивают нить. Недостающие детали дорисовываются. (Нитки можно использовать разной толщины и фактуры.) дорисовать недостающие детали. </a:t>
            </a:r>
            <a:endParaRPr lang="ru-RU" dirty="0"/>
          </a:p>
        </p:txBody>
      </p:sp>
      <p:pic>
        <p:nvPicPr>
          <p:cNvPr id="2" name="Picture 2" descr="http://xn--i1abbnckbmcl9fb.xn--p1ai/%D1%81%D1%82%D0%B0%D1%82%D1%8C%D0%B8/592653/img13.jpg"/>
          <p:cNvPicPr>
            <a:picLocks noChangeAspect="1" noChangeArrowheads="1"/>
          </p:cNvPicPr>
          <p:nvPr/>
        </p:nvPicPr>
        <p:blipFill>
          <a:blip r:embed="rId6" cstate="print"/>
          <a:srcRect/>
          <a:stretch>
            <a:fillRect/>
          </a:stretch>
        </p:blipFill>
        <p:spPr bwMode="auto">
          <a:xfrm>
            <a:off x="179512" y="4725144"/>
            <a:ext cx="1838647" cy="1700808"/>
          </a:xfrm>
          <a:prstGeom prst="rect">
            <a:avLst/>
          </a:prstGeom>
          <a:noFill/>
        </p:spPr>
      </p:pic>
      <p:pic>
        <p:nvPicPr>
          <p:cNvPr id="13" name="Picture 2" descr="https://im1-tub-ru.yandex.net/i?id=5ce31596dbcceabdd2ef82e9763265a7&amp;n=33&amp;h=215&amp;w=323"/>
          <p:cNvPicPr>
            <a:picLocks noChangeAspect="1" noChangeArrowheads="1"/>
          </p:cNvPicPr>
          <p:nvPr/>
        </p:nvPicPr>
        <p:blipFill>
          <a:blip r:embed="rId7" cstate="print"/>
          <a:srcRect/>
          <a:stretch>
            <a:fillRect/>
          </a:stretch>
        </p:blipFill>
        <p:spPr bwMode="auto">
          <a:xfrm>
            <a:off x="4932040" y="3356992"/>
            <a:ext cx="1907704" cy="143077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pic>
        <p:nvPicPr>
          <p:cNvPr id="9218" name="Picture 2" descr="http://pedpresa.ua/wp-content/uploads/2016/01/spray4.jpg"/>
          <p:cNvPicPr>
            <a:picLocks noChangeAspect="1" noChangeArrowheads="1"/>
          </p:cNvPicPr>
          <p:nvPr/>
        </p:nvPicPr>
        <p:blipFill>
          <a:blip r:embed="rId3" cstate="print"/>
          <a:srcRect/>
          <a:stretch>
            <a:fillRect/>
          </a:stretch>
        </p:blipFill>
        <p:spPr bwMode="auto">
          <a:xfrm>
            <a:off x="6288360" y="3645024"/>
            <a:ext cx="2855640" cy="2141730"/>
          </a:xfrm>
          <a:prstGeom prst="rect">
            <a:avLst/>
          </a:prstGeom>
          <a:noFill/>
        </p:spPr>
      </p:pic>
      <p:sp>
        <p:nvSpPr>
          <p:cNvPr id="7" name="Прямоугольник 6"/>
          <p:cNvSpPr/>
          <p:nvPr/>
        </p:nvSpPr>
        <p:spPr>
          <a:xfrm>
            <a:off x="2843808" y="188640"/>
            <a:ext cx="6300192" cy="3970318"/>
          </a:xfrm>
          <a:prstGeom prst="rect">
            <a:avLst/>
          </a:prstGeom>
        </p:spPr>
        <p:txBody>
          <a:bodyPr wrap="square">
            <a:spAutoFit/>
          </a:bodyPr>
          <a:lstStyle/>
          <a:p>
            <a:pPr algn="ctr"/>
            <a:r>
              <a:rPr lang="ru-RU" b="1" dirty="0" smtClean="0">
                <a:solidFill>
                  <a:srgbClr val="C50520"/>
                </a:solidFill>
              </a:rPr>
              <a:t>«Рисование по мокрой бумаге</a:t>
            </a:r>
            <a:r>
              <a:rPr lang="ru-RU" dirty="0" smtClean="0">
                <a:solidFill>
                  <a:srgbClr val="C50520"/>
                </a:solidFill>
              </a:rPr>
              <a:t>». </a:t>
            </a:r>
            <a:endParaRPr lang="ru-RU" dirty="0" smtClean="0">
              <a:solidFill>
                <a:srgbClr val="C50520"/>
              </a:solidFill>
            </a:endParaRPr>
          </a:p>
          <a:p>
            <a:pPr algn="just"/>
            <a:r>
              <a:rPr lang="ru-RU" dirty="0" smtClean="0"/>
              <a:t>Лист </a:t>
            </a:r>
            <a:r>
              <a:rPr lang="ru-RU" dirty="0" smtClean="0"/>
              <a:t>смачивается водой, а потом кистью или пальцем наносится изображение. Оно получатся как бы размытым под дождём или в тумане. Если нужно нарисовать детали необходимо подождать, когда рисунок высохнет или набрать на кисть густую краску</a:t>
            </a:r>
            <a:r>
              <a:rPr lang="ru-RU" dirty="0" smtClean="0"/>
              <a:t>.</a:t>
            </a:r>
            <a:r>
              <a:rPr lang="ru-RU" u="sng" dirty="0" smtClean="0"/>
              <a:t> </a:t>
            </a:r>
            <a:endParaRPr lang="ru-RU" u="sng" dirty="0" smtClean="0"/>
          </a:p>
          <a:p>
            <a:pPr algn="just"/>
            <a:r>
              <a:rPr lang="ru-RU" b="1" u="sng" dirty="0" smtClean="0"/>
              <a:t>Вариант </a:t>
            </a:r>
            <a:r>
              <a:rPr lang="ru-RU" b="1" u="sng" dirty="0" smtClean="0"/>
              <a:t>2</a:t>
            </a:r>
            <a:r>
              <a:rPr lang="ru-RU" b="1" dirty="0" smtClean="0"/>
              <a:t> </a:t>
            </a:r>
            <a:r>
              <a:rPr lang="ru-RU" dirty="0" smtClean="0"/>
              <a:t>при помощи губки плотная бумага смачивается водой. Затем акварельными мелками торцом или плашмя наносится рисунок. При высыхании бумага смачивается. </a:t>
            </a:r>
          </a:p>
          <a:p>
            <a:pPr algn="just"/>
            <a:r>
              <a:rPr lang="ru-RU" b="1" u="sng" dirty="0" smtClean="0"/>
              <a:t>Вариант </a:t>
            </a:r>
            <a:r>
              <a:rPr lang="ru-RU" b="1" u="sng" dirty="0" smtClean="0"/>
              <a:t>3.</a:t>
            </a:r>
            <a:r>
              <a:rPr lang="ru-RU" dirty="0" smtClean="0"/>
              <a:t> </a:t>
            </a:r>
            <a:r>
              <a:rPr lang="ru-RU" dirty="0" smtClean="0"/>
              <a:t>(</a:t>
            </a:r>
            <a:r>
              <a:rPr lang="ru-RU" i="1" dirty="0" smtClean="0"/>
              <a:t>Размытый рисунок</a:t>
            </a:r>
            <a:r>
              <a:rPr lang="ru-RU" dirty="0" smtClean="0"/>
              <a:t>) </a:t>
            </a:r>
            <a:r>
              <a:rPr lang="ru-RU" dirty="0" err="1" smtClean="0"/>
              <a:t>рисунок</a:t>
            </a:r>
            <a:r>
              <a:rPr lang="ru-RU" dirty="0" smtClean="0"/>
              <a:t> наносится на бумагу густой краской, после высыхания лист опускается на секунду-две в поднос с водой. Рисунок получается расплывчатый (в тумане, дождливый день.)</a:t>
            </a:r>
          </a:p>
          <a:p>
            <a:pPr algn="just"/>
            <a:endParaRPr lang="ru-RU" dirty="0"/>
          </a:p>
        </p:txBody>
      </p:sp>
      <p:pic>
        <p:nvPicPr>
          <p:cNvPr id="6146" name="Picture 2" descr="http://xn--i1abbnckbmcl9fb.xn--p1ai/%D1%81%D1%82%D0%B0%D1%82%D1%8C%D0%B8/592653/img15.jpg"/>
          <p:cNvPicPr>
            <a:picLocks noChangeAspect="1" noChangeArrowheads="1"/>
          </p:cNvPicPr>
          <p:nvPr/>
        </p:nvPicPr>
        <p:blipFill>
          <a:blip r:embed="rId4" cstate="print"/>
          <a:srcRect/>
          <a:stretch>
            <a:fillRect/>
          </a:stretch>
        </p:blipFill>
        <p:spPr bwMode="auto">
          <a:xfrm>
            <a:off x="179512" y="188640"/>
            <a:ext cx="2628900" cy="1971676"/>
          </a:xfrm>
          <a:prstGeom prst="rect">
            <a:avLst/>
          </a:prstGeom>
          <a:noFill/>
        </p:spPr>
      </p:pic>
      <p:sp>
        <p:nvSpPr>
          <p:cNvPr id="8" name="Прямоугольник 7"/>
          <p:cNvSpPr/>
          <p:nvPr/>
        </p:nvSpPr>
        <p:spPr>
          <a:xfrm>
            <a:off x="0" y="3933056"/>
            <a:ext cx="5580112" cy="2585323"/>
          </a:xfrm>
          <a:prstGeom prst="rect">
            <a:avLst/>
          </a:prstGeom>
        </p:spPr>
        <p:txBody>
          <a:bodyPr wrap="square">
            <a:spAutoFit/>
          </a:bodyPr>
          <a:lstStyle/>
          <a:p>
            <a:pPr algn="ctr"/>
            <a:r>
              <a:rPr lang="ru-RU" b="1" dirty="0" smtClean="0">
                <a:solidFill>
                  <a:srgbClr val="C50520"/>
                </a:solidFill>
              </a:rPr>
              <a:t>«</a:t>
            </a:r>
            <a:r>
              <a:rPr lang="ru-RU" b="1" dirty="0" err="1" smtClean="0">
                <a:solidFill>
                  <a:srgbClr val="C50520"/>
                </a:solidFill>
              </a:rPr>
              <a:t>Набрызг</a:t>
            </a:r>
            <a:r>
              <a:rPr lang="ru-RU" b="1" dirty="0" smtClean="0">
                <a:solidFill>
                  <a:srgbClr val="C50520"/>
                </a:solidFill>
              </a:rPr>
              <a:t>»</a:t>
            </a:r>
          </a:p>
          <a:p>
            <a:pPr algn="just"/>
            <a:r>
              <a:rPr lang="ru-RU" dirty="0" smtClean="0"/>
              <a:t> </a:t>
            </a:r>
            <a:r>
              <a:rPr lang="ru-RU" dirty="0" smtClean="0"/>
              <a:t>- (рисование зубной щёткой). На зубную щётку набирается краска (тушь или разведённая гуашь с ПВА) и с помощью палочки разбрызгивается краска на рисунок. Правило - проводить палочкой движением к себе, направляя щётку на бумагу. Совет: желательно надеть фартук и застелить стол бумагой (газетой или клеёнкой). Также можно зубной щёткой, рисуя всем ворсом изобразить волны, бахрому, густую траву и т.д.</a:t>
            </a:r>
            <a:endParaRPr lang="ru-RU" dirty="0"/>
          </a:p>
        </p:txBody>
      </p:sp>
      <p:pic>
        <p:nvPicPr>
          <p:cNvPr id="6148" name="Picture 4" descr="http://xn--i1abbnckbmcl9fb.xn--p1ai/%D1%81%D1%82%D0%B0%D1%82%D1%8C%D0%B8/592653/img16.jpg"/>
          <p:cNvPicPr>
            <a:picLocks noChangeAspect="1" noChangeArrowheads="1"/>
          </p:cNvPicPr>
          <p:nvPr/>
        </p:nvPicPr>
        <p:blipFill>
          <a:blip r:embed="rId5" cstate="print"/>
          <a:srcRect/>
          <a:stretch>
            <a:fillRect/>
          </a:stretch>
        </p:blipFill>
        <p:spPr bwMode="auto">
          <a:xfrm>
            <a:off x="5580112" y="5094160"/>
            <a:ext cx="1331640" cy="176384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ixelbrush.ru/uploads/posts/2013-05/1369063561_01-18.jpg"/>
          <p:cNvPicPr>
            <a:picLocks noChangeAspect="1" noChangeArrowheads="1"/>
          </p:cNvPicPr>
          <p:nvPr/>
        </p:nvPicPr>
        <p:blipFill>
          <a:blip r:embed="rId3" cstate="print"/>
          <a:srcRect/>
          <a:stretch>
            <a:fillRect/>
          </a:stretch>
        </p:blipFill>
        <p:spPr bwMode="auto">
          <a:xfrm>
            <a:off x="0" y="0"/>
            <a:ext cx="9144000" cy="6812076"/>
          </a:xfrm>
          <a:prstGeom prst="rect">
            <a:avLst/>
          </a:prstGeom>
          <a:noFill/>
        </p:spPr>
      </p:pic>
      <p:sp>
        <p:nvSpPr>
          <p:cNvPr id="5" name="Прямоугольник 4"/>
          <p:cNvSpPr/>
          <p:nvPr/>
        </p:nvSpPr>
        <p:spPr>
          <a:xfrm>
            <a:off x="0" y="0"/>
            <a:ext cx="6444208" cy="2585323"/>
          </a:xfrm>
          <a:prstGeom prst="rect">
            <a:avLst/>
          </a:prstGeom>
        </p:spPr>
        <p:txBody>
          <a:bodyPr wrap="square">
            <a:spAutoFit/>
          </a:bodyPr>
          <a:lstStyle/>
          <a:p>
            <a:pPr algn="ctr"/>
            <a:r>
              <a:rPr lang="ru-RU" b="1" dirty="0" smtClean="0">
                <a:solidFill>
                  <a:srgbClr val="C50520"/>
                </a:solidFill>
              </a:rPr>
              <a:t>«</a:t>
            </a:r>
            <a:r>
              <a:rPr lang="ru-RU" b="1" dirty="0" err="1" smtClean="0">
                <a:solidFill>
                  <a:srgbClr val="C50520"/>
                </a:solidFill>
              </a:rPr>
              <a:t>Монотопия</a:t>
            </a:r>
            <a:r>
              <a:rPr lang="ru-RU" b="1" dirty="0" smtClean="0">
                <a:solidFill>
                  <a:srgbClr val="C50520"/>
                </a:solidFill>
              </a:rPr>
              <a:t>»</a:t>
            </a:r>
          </a:p>
          <a:p>
            <a:pPr algn="just"/>
            <a:r>
              <a:rPr lang="ru-RU" dirty="0" smtClean="0"/>
              <a:t> </a:t>
            </a:r>
            <a:r>
              <a:rPr lang="ru-RU" dirty="0" smtClean="0"/>
              <a:t>- (отпечаток)- лист бумаги складывается пополам, затем разворачивается, краска (гуашь) наносится на одну половину листа - создаётся пейзаж. После чего лист снова складывается и отпечатывается, получается как бы зеркальное изображение. После получения оттиска исходный рисунок оживить красками повторно, чтобы он имел более чёткие контуры, чем его отражение на водной глади водоёма. Отражение на воде вновь подкрашивать не нужно, оно остаётся слегка размытым</a:t>
            </a:r>
            <a:r>
              <a:rPr lang="ru-RU" dirty="0" smtClean="0"/>
              <a:t>.</a:t>
            </a:r>
            <a:endParaRPr lang="ru-RU" dirty="0"/>
          </a:p>
        </p:txBody>
      </p:sp>
      <p:sp>
        <p:nvSpPr>
          <p:cNvPr id="5122" name="AutoShape 2" descr="http://xn--i1abbnckbmcl9fb.xn--p1ai/%D1%81%D1%82%D0%B0%D1%82%D1%8C%D0%B8/592653/img1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4" name="AutoShape 4" descr="http://xn--i1abbnckbmcl9fb.xn--p1ai/%D1%81%D1%82%D0%B0%D1%82%D1%8C%D0%B8/592653/img1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6" name="AutoShape 6" descr="http://xn--i1abbnckbmcl9fb.xn--p1ai/%D1%81%D1%82%D0%B0%D1%82%D1%8C%D0%B8/592653/img1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8" name="AutoShape 8" descr="http://xn--i1abbnckbmcl9fb.xn--p1ai/%D1%81%D1%82%D0%B0%D1%82%D1%8C%D0%B8/592653/img1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30" name="Picture 10" descr="http://xn--i1abbnckbmcl9fb.xn--p1ai/%D1%81%D1%82%D0%B0%D1%82%D1%8C%D0%B8/592653/img17.jpg"/>
          <p:cNvPicPr>
            <a:picLocks noChangeAspect="1" noChangeArrowheads="1"/>
          </p:cNvPicPr>
          <p:nvPr/>
        </p:nvPicPr>
        <p:blipFill>
          <a:blip r:embed="rId4" cstate="print"/>
          <a:srcRect/>
          <a:stretch>
            <a:fillRect/>
          </a:stretch>
        </p:blipFill>
        <p:spPr bwMode="auto">
          <a:xfrm>
            <a:off x="6496050" y="260648"/>
            <a:ext cx="2647950" cy="2066925"/>
          </a:xfrm>
          <a:prstGeom prst="rect">
            <a:avLst/>
          </a:prstGeom>
          <a:noFill/>
        </p:spPr>
      </p:pic>
      <p:sp>
        <p:nvSpPr>
          <p:cNvPr id="11" name="Прямоугольник 10"/>
          <p:cNvSpPr/>
          <p:nvPr/>
        </p:nvSpPr>
        <p:spPr>
          <a:xfrm>
            <a:off x="2483768" y="2708920"/>
            <a:ext cx="6372200" cy="1200329"/>
          </a:xfrm>
          <a:prstGeom prst="rect">
            <a:avLst/>
          </a:prstGeom>
        </p:spPr>
        <p:txBody>
          <a:bodyPr wrap="square">
            <a:spAutoFit/>
          </a:bodyPr>
          <a:lstStyle/>
          <a:p>
            <a:r>
              <a:rPr lang="ru-RU" b="1" dirty="0" smtClean="0"/>
              <a:t>Вариант 2. </a:t>
            </a:r>
            <a:r>
              <a:rPr lang="ru-RU" b="1" dirty="0" smtClean="0">
                <a:solidFill>
                  <a:srgbClr val="C50520"/>
                </a:solidFill>
              </a:rPr>
              <a:t>«</a:t>
            </a:r>
            <a:r>
              <a:rPr lang="ru-RU" b="1" dirty="0" err="1" smtClean="0">
                <a:solidFill>
                  <a:srgbClr val="C50520"/>
                </a:solidFill>
              </a:rPr>
              <a:t>Монотопия</a:t>
            </a:r>
            <a:r>
              <a:rPr lang="ru-RU" b="1" dirty="0" smtClean="0">
                <a:solidFill>
                  <a:srgbClr val="C50520"/>
                </a:solidFill>
              </a:rPr>
              <a:t> предметная»</a:t>
            </a:r>
            <a:r>
              <a:rPr lang="ru-RU" b="1" dirty="0" smtClean="0"/>
              <a:t>- </a:t>
            </a:r>
          </a:p>
          <a:p>
            <a:pPr algn="just"/>
            <a:r>
              <a:rPr lang="ru-RU" dirty="0" smtClean="0"/>
              <a:t>В </a:t>
            </a:r>
            <a:r>
              <a:rPr lang="ru-RU" dirty="0" smtClean="0"/>
              <a:t>такой же технике можно изображать деревья, цветы, бабочек, стрекоз. Когда высохнет из листа сложенного вдвое можно вырезать бабочку или др. изображение</a:t>
            </a:r>
            <a:endParaRPr lang="ru-RU" dirty="0"/>
          </a:p>
        </p:txBody>
      </p:sp>
      <p:sp>
        <p:nvSpPr>
          <p:cNvPr id="5132" name="AutoShape 12" descr="http://xn--i1abbnckbmcl9fb.xn--p1ai/%D1%81%D1%82%D0%B0%D1%82%D1%8C%D0%B8/592653/img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34" name="Picture 14" descr="http://xn--i1abbnckbmcl9fb.xn--p1ai/%D1%81%D1%82%D0%B0%D1%82%D1%8C%D0%B8/592653/img18.jpg"/>
          <p:cNvPicPr>
            <a:picLocks noChangeAspect="1" noChangeArrowheads="1"/>
          </p:cNvPicPr>
          <p:nvPr/>
        </p:nvPicPr>
        <p:blipFill>
          <a:blip r:embed="rId5" cstate="print"/>
          <a:srcRect/>
          <a:stretch>
            <a:fillRect/>
          </a:stretch>
        </p:blipFill>
        <p:spPr bwMode="auto">
          <a:xfrm>
            <a:off x="323528" y="2636912"/>
            <a:ext cx="1929780" cy="1422908"/>
          </a:xfrm>
          <a:prstGeom prst="rect">
            <a:avLst/>
          </a:prstGeom>
          <a:noFill/>
        </p:spPr>
      </p:pic>
      <p:sp>
        <p:nvSpPr>
          <p:cNvPr id="14" name="Прямоугольник 13"/>
          <p:cNvSpPr/>
          <p:nvPr/>
        </p:nvSpPr>
        <p:spPr>
          <a:xfrm>
            <a:off x="0" y="4005064"/>
            <a:ext cx="6948264" cy="1477328"/>
          </a:xfrm>
          <a:prstGeom prst="rect">
            <a:avLst/>
          </a:prstGeom>
        </p:spPr>
        <p:txBody>
          <a:bodyPr wrap="square">
            <a:spAutoFit/>
          </a:bodyPr>
          <a:lstStyle/>
          <a:p>
            <a:pPr algn="ctr"/>
            <a:r>
              <a:rPr lang="ru-RU" b="1" dirty="0" smtClean="0">
                <a:solidFill>
                  <a:srgbClr val="C50520"/>
                </a:solidFill>
              </a:rPr>
              <a:t>«Скатывание бумаги»</a:t>
            </a:r>
            <a:r>
              <a:rPr lang="ru-RU" dirty="0" smtClean="0">
                <a:solidFill>
                  <a:srgbClr val="C50520"/>
                </a:solidFill>
              </a:rPr>
              <a:t> </a:t>
            </a:r>
            <a:endParaRPr lang="ru-RU" dirty="0" smtClean="0">
              <a:solidFill>
                <a:srgbClr val="C50520"/>
              </a:solidFill>
            </a:endParaRPr>
          </a:p>
          <a:p>
            <a:pPr algn="just"/>
            <a:r>
              <a:rPr lang="ru-RU" dirty="0" smtClean="0"/>
              <a:t>– </a:t>
            </a:r>
            <a:r>
              <a:rPr lang="ru-RU" dirty="0" smtClean="0"/>
              <a:t>берется бумага и мнется в руках, пока она не станет мягкой. Затем скатывается из нее шарик. Размеры могут быть разными (маленькая – ягодка, большой – снеговик). После этого бумажный комочек опускается в клей и приклеивается на основу.</a:t>
            </a:r>
            <a:endParaRPr lang="ru-RU" dirty="0"/>
          </a:p>
        </p:txBody>
      </p:sp>
      <p:pic>
        <p:nvPicPr>
          <p:cNvPr id="5136" name="Picture 16" descr="http://xn--i1abbnckbmcl9fb.xn--p1ai/%D1%81%D1%82%D0%B0%D1%82%D1%8C%D0%B8/592653/img19.jpg"/>
          <p:cNvPicPr>
            <a:picLocks noChangeAspect="1" noChangeArrowheads="1"/>
          </p:cNvPicPr>
          <p:nvPr/>
        </p:nvPicPr>
        <p:blipFill>
          <a:blip r:embed="rId6" cstate="print"/>
          <a:srcRect/>
          <a:stretch>
            <a:fillRect/>
          </a:stretch>
        </p:blipFill>
        <p:spPr bwMode="auto">
          <a:xfrm>
            <a:off x="7164288" y="3861048"/>
            <a:ext cx="1979712" cy="1525464"/>
          </a:xfrm>
          <a:prstGeom prst="rect">
            <a:avLst/>
          </a:prstGeom>
          <a:noFill/>
        </p:spPr>
      </p:pic>
      <p:sp>
        <p:nvSpPr>
          <p:cNvPr id="16" name="Прямоугольник 15"/>
          <p:cNvSpPr/>
          <p:nvPr/>
        </p:nvSpPr>
        <p:spPr>
          <a:xfrm>
            <a:off x="1547664" y="5445224"/>
            <a:ext cx="7596336" cy="1200329"/>
          </a:xfrm>
          <a:prstGeom prst="rect">
            <a:avLst/>
          </a:prstGeom>
        </p:spPr>
        <p:txBody>
          <a:bodyPr wrap="square">
            <a:spAutoFit/>
          </a:bodyPr>
          <a:lstStyle/>
          <a:p>
            <a:pPr algn="ctr"/>
            <a:r>
              <a:rPr lang="ru-RU" b="1" dirty="0" smtClean="0">
                <a:solidFill>
                  <a:srgbClr val="C50520"/>
                </a:solidFill>
              </a:rPr>
              <a:t>«Обрывание бумаги»</a:t>
            </a:r>
            <a:r>
              <a:rPr lang="ru-RU" dirty="0" smtClean="0">
                <a:solidFill>
                  <a:srgbClr val="C50520"/>
                </a:solidFill>
              </a:rPr>
              <a:t> </a:t>
            </a:r>
            <a:endParaRPr lang="ru-RU" dirty="0" smtClean="0">
              <a:solidFill>
                <a:srgbClr val="C50520"/>
              </a:solidFill>
            </a:endParaRPr>
          </a:p>
          <a:p>
            <a:r>
              <a:rPr lang="ru-RU" dirty="0" smtClean="0"/>
              <a:t>– </a:t>
            </a:r>
            <a:r>
              <a:rPr lang="ru-RU" dirty="0" smtClean="0"/>
              <a:t>отрывается от бумаги небольшие кусочки или длинные полоски. Затем рисуется клеем, то, что хочет изобразить. Накладываются кусочки бумаги на клей. Получается объемный пушистый или ворсистый рисунок.</a:t>
            </a:r>
            <a:endParaRPr lang="ru-RU" dirty="0"/>
          </a:p>
        </p:txBody>
      </p:sp>
      <p:pic>
        <p:nvPicPr>
          <p:cNvPr id="5138" name="Picture 18" descr="http://xn--i1abbnckbmcl9fb.xn--p1ai/%D1%81%D1%82%D0%B0%D1%82%D1%8C%D0%B8/592653/img20.jpg"/>
          <p:cNvPicPr>
            <a:picLocks noChangeAspect="1" noChangeArrowheads="1"/>
          </p:cNvPicPr>
          <p:nvPr/>
        </p:nvPicPr>
        <p:blipFill>
          <a:blip r:embed="rId7" cstate="print"/>
          <a:srcRect/>
          <a:stretch>
            <a:fillRect/>
          </a:stretch>
        </p:blipFill>
        <p:spPr bwMode="auto">
          <a:xfrm>
            <a:off x="251520" y="5445224"/>
            <a:ext cx="1147142" cy="12687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sp>
        <p:nvSpPr>
          <p:cNvPr id="4" name="Прямоугольник 3"/>
          <p:cNvSpPr/>
          <p:nvPr/>
        </p:nvSpPr>
        <p:spPr>
          <a:xfrm>
            <a:off x="0" y="0"/>
            <a:ext cx="5940152" cy="2862322"/>
          </a:xfrm>
          <a:prstGeom prst="rect">
            <a:avLst/>
          </a:prstGeom>
        </p:spPr>
        <p:txBody>
          <a:bodyPr wrap="square">
            <a:spAutoFit/>
          </a:bodyPr>
          <a:lstStyle/>
          <a:p>
            <a:pPr algn="ctr"/>
            <a:r>
              <a:rPr lang="ru-RU" b="1" dirty="0" smtClean="0">
                <a:solidFill>
                  <a:srgbClr val="C50520"/>
                </a:solidFill>
              </a:rPr>
              <a:t>Рисование ватными палочками</a:t>
            </a:r>
            <a:endParaRPr lang="ru-RU" dirty="0" smtClean="0">
              <a:solidFill>
                <a:srgbClr val="C50520"/>
              </a:solidFill>
            </a:endParaRPr>
          </a:p>
          <a:p>
            <a:pPr algn="just"/>
            <a:r>
              <a:rPr lang="ru-RU" dirty="0" smtClean="0"/>
              <a:t>В изобразительном искусстве существует стилистическое направление в живописи, которое называется «Пуантилизм» (от фр. </a:t>
            </a:r>
            <a:r>
              <a:rPr lang="ru-RU" dirty="0" err="1" smtClean="0"/>
              <a:t>point</a:t>
            </a:r>
            <a:r>
              <a:rPr lang="ru-RU" dirty="0" smtClean="0"/>
              <a:t> - точка). В его основе лежит манера письма раздельными мазками точечной или прямоугольной формы.</a:t>
            </a:r>
            <a:br>
              <a:rPr lang="ru-RU" dirty="0" smtClean="0"/>
            </a:br>
            <a:r>
              <a:rPr lang="ru-RU" dirty="0" smtClean="0"/>
              <a:t>Принцип данной техники прост: ребенок закрашивает картинку точками. Для этого необходимо обмакнуть ватную палочку в краску и нанести точки на рисунок, контур которого уже нарисован.</a:t>
            </a:r>
            <a:endParaRPr lang="ru-RU" dirty="0"/>
          </a:p>
        </p:txBody>
      </p:sp>
      <p:pic>
        <p:nvPicPr>
          <p:cNvPr id="38914" name="Picture 2" descr="https://luchik.ru/images/stati/unnamed_26.jpg"/>
          <p:cNvPicPr>
            <a:picLocks noChangeAspect="1" noChangeArrowheads="1"/>
          </p:cNvPicPr>
          <p:nvPr/>
        </p:nvPicPr>
        <p:blipFill>
          <a:blip r:embed="rId3" cstate="print"/>
          <a:srcRect/>
          <a:stretch>
            <a:fillRect/>
          </a:stretch>
        </p:blipFill>
        <p:spPr bwMode="auto">
          <a:xfrm>
            <a:off x="6012160" y="188640"/>
            <a:ext cx="1548780" cy="1964033"/>
          </a:xfrm>
          <a:prstGeom prst="rect">
            <a:avLst/>
          </a:prstGeom>
          <a:noFill/>
        </p:spPr>
      </p:pic>
      <p:pic>
        <p:nvPicPr>
          <p:cNvPr id="38916" name="Picture 4" descr="https://luchik.ru/images/stati/unnamed_27.jpg"/>
          <p:cNvPicPr>
            <a:picLocks noChangeAspect="1" noChangeArrowheads="1"/>
          </p:cNvPicPr>
          <p:nvPr/>
        </p:nvPicPr>
        <p:blipFill>
          <a:blip r:embed="rId4" cstate="print"/>
          <a:srcRect/>
          <a:stretch>
            <a:fillRect/>
          </a:stretch>
        </p:blipFill>
        <p:spPr bwMode="auto">
          <a:xfrm>
            <a:off x="7686799" y="332656"/>
            <a:ext cx="1457201" cy="1420669"/>
          </a:xfrm>
          <a:prstGeom prst="rect">
            <a:avLst/>
          </a:prstGeom>
          <a:noFill/>
        </p:spPr>
      </p:pic>
      <p:pic>
        <p:nvPicPr>
          <p:cNvPr id="38918" name="Picture 6" descr="https://luchik.ru/images/stati/unnamed_30.jpg"/>
          <p:cNvPicPr>
            <a:picLocks noChangeAspect="1" noChangeArrowheads="1"/>
          </p:cNvPicPr>
          <p:nvPr/>
        </p:nvPicPr>
        <p:blipFill>
          <a:blip r:embed="rId5" cstate="print"/>
          <a:srcRect/>
          <a:stretch>
            <a:fillRect/>
          </a:stretch>
        </p:blipFill>
        <p:spPr bwMode="auto">
          <a:xfrm>
            <a:off x="251520" y="3068960"/>
            <a:ext cx="2024658" cy="1541618"/>
          </a:xfrm>
          <a:prstGeom prst="rect">
            <a:avLst/>
          </a:prstGeom>
          <a:noFill/>
        </p:spPr>
      </p:pic>
      <p:sp>
        <p:nvSpPr>
          <p:cNvPr id="9" name="Прямоугольник 8"/>
          <p:cNvSpPr/>
          <p:nvPr/>
        </p:nvSpPr>
        <p:spPr>
          <a:xfrm>
            <a:off x="4067944" y="2708920"/>
            <a:ext cx="5076056" cy="2585323"/>
          </a:xfrm>
          <a:prstGeom prst="rect">
            <a:avLst/>
          </a:prstGeom>
        </p:spPr>
        <p:txBody>
          <a:bodyPr wrap="square">
            <a:spAutoFit/>
          </a:bodyPr>
          <a:lstStyle/>
          <a:p>
            <a:pPr algn="ctr"/>
            <a:r>
              <a:rPr lang="ru-RU" b="1" dirty="0" err="1" smtClean="0">
                <a:solidFill>
                  <a:srgbClr val="C50520"/>
                </a:solidFill>
              </a:rPr>
              <a:t>Фроттаж</a:t>
            </a:r>
            <a:endParaRPr lang="ru-RU" dirty="0" smtClean="0">
              <a:solidFill>
                <a:srgbClr val="C50520"/>
              </a:solidFill>
            </a:endParaRPr>
          </a:p>
          <a:p>
            <a:pPr algn="just"/>
            <a:r>
              <a:rPr lang="ru-RU" dirty="0" smtClean="0"/>
              <a:t>Название этой техники происходит от французского слова «</a:t>
            </a:r>
            <a:r>
              <a:rPr lang="ru-RU" dirty="0" err="1" smtClean="0"/>
              <a:t>frottage</a:t>
            </a:r>
            <a:r>
              <a:rPr lang="ru-RU" dirty="0" smtClean="0"/>
              <a:t>» (натирание). </a:t>
            </a:r>
            <a:br>
              <a:rPr lang="ru-RU" dirty="0" smtClean="0"/>
            </a:br>
            <a:r>
              <a:rPr lang="ru-RU" dirty="0" smtClean="0"/>
              <a:t>Для рисования в этой технике потребуется лист бумаги, который располагается на плоском рельефном предмете. Затем по поверхности бумаги нужно начать штриховать </a:t>
            </a:r>
            <a:r>
              <a:rPr lang="ru-RU" dirty="0" err="1" smtClean="0"/>
              <a:t>незаточенным</a:t>
            </a:r>
            <a:r>
              <a:rPr lang="ru-RU" dirty="0" smtClean="0"/>
              <a:t> цветным или простым карандашом. Результат - оттиск, имитирующий основную фактуру.</a:t>
            </a:r>
            <a:endParaRPr lang="ru-RU" dirty="0"/>
          </a:p>
        </p:txBody>
      </p:sp>
      <p:pic>
        <p:nvPicPr>
          <p:cNvPr id="38920" name="Picture 8" descr="https://luchik.ru/images/stati/unnamed_31.jpg"/>
          <p:cNvPicPr>
            <a:picLocks noChangeAspect="1" noChangeArrowheads="1"/>
          </p:cNvPicPr>
          <p:nvPr/>
        </p:nvPicPr>
        <p:blipFill>
          <a:blip r:embed="rId6" cstate="print"/>
          <a:srcRect/>
          <a:stretch>
            <a:fillRect/>
          </a:stretch>
        </p:blipFill>
        <p:spPr bwMode="auto">
          <a:xfrm>
            <a:off x="1907704" y="4293096"/>
            <a:ext cx="1960351" cy="18493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sp>
        <p:nvSpPr>
          <p:cNvPr id="7" name="Прямоугольник 6"/>
          <p:cNvSpPr/>
          <p:nvPr/>
        </p:nvSpPr>
        <p:spPr>
          <a:xfrm>
            <a:off x="0" y="188640"/>
            <a:ext cx="6300192" cy="2862322"/>
          </a:xfrm>
          <a:prstGeom prst="rect">
            <a:avLst/>
          </a:prstGeom>
        </p:spPr>
        <p:txBody>
          <a:bodyPr wrap="square">
            <a:spAutoFit/>
          </a:bodyPr>
          <a:lstStyle/>
          <a:p>
            <a:pPr algn="ctr"/>
            <a:r>
              <a:rPr lang="ru-RU" b="1" dirty="0" smtClean="0">
                <a:solidFill>
                  <a:srgbClr val="C50520"/>
                </a:solidFill>
              </a:rPr>
              <a:t>«Проступающий рисунок» </a:t>
            </a:r>
            <a:endParaRPr lang="ru-RU" b="1" dirty="0" smtClean="0">
              <a:solidFill>
                <a:srgbClr val="C50520"/>
              </a:solidFill>
            </a:endParaRPr>
          </a:p>
          <a:p>
            <a:pPr algn="just"/>
            <a:r>
              <a:rPr lang="ru-RU" dirty="0" smtClean="0"/>
              <a:t>- </a:t>
            </a:r>
            <a:r>
              <a:rPr lang="ru-RU" dirty="0" smtClean="0"/>
              <a:t>(восковые мелки + акварель). Задуманный сюжет выполняется восковыми карандашами (мелками), затем при помощи кисти поверх наносятся акварельные краски. Акварель скатывается с изображения, рисунок как бы проступает, проявляется.</a:t>
            </a:r>
          </a:p>
          <a:p>
            <a:pPr algn="just"/>
            <a:r>
              <a:rPr lang="ru-RU" dirty="0" smtClean="0"/>
              <a:t>Правило - должен быть нажим на восковой карандаш так, чтобы след от него был чётким, ярким. Акварелью закрашивать быстро, стараясь не проводить много раз по одному месту.</a:t>
            </a:r>
            <a:endParaRPr lang="ru-RU" dirty="0"/>
          </a:p>
        </p:txBody>
      </p:sp>
      <p:pic>
        <p:nvPicPr>
          <p:cNvPr id="4098" name="Picture 2" descr="http://xn--i1abbnckbmcl9fb.xn--p1ai/%D1%81%D1%82%D0%B0%D1%82%D1%8C%D0%B8/592653/img21.jpg"/>
          <p:cNvPicPr>
            <a:picLocks noChangeAspect="1" noChangeArrowheads="1"/>
          </p:cNvPicPr>
          <p:nvPr/>
        </p:nvPicPr>
        <p:blipFill>
          <a:blip r:embed="rId3" cstate="print"/>
          <a:srcRect/>
          <a:stretch>
            <a:fillRect/>
          </a:stretch>
        </p:blipFill>
        <p:spPr bwMode="auto">
          <a:xfrm>
            <a:off x="6372200" y="332656"/>
            <a:ext cx="2628900" cy="1971676"/>
          </a:xfrm>
          <a:prstGeom prst="rect">
            <a:avLst/>
          </a:prstGeom>
          <a:noFill/>
        </p:spPr>
      </p:pic>
      <p:sp>
        <p:nvSpPr>
          <p:cNvPr id="8" name="Прямоугольник 7"/>
          <p:cNvSpPr/>
          <p:nvPr/>
        </p:nvSpPr>
        <p:spPr>
          <a:xfrm>
            <a:off x="2627784" y="2996952"/>
            <a:ext cx="6516216" cy="3693319"/>
          </a:xfrm>
          <a:prstGeom prst="rect">
            <a:avLst/>
          </a:prstGeom>
        </p:spPr>
        <p:txBody>
          <a:bodyPr wrap="square">
            <a:spAutoFit/>
          </a:bodyPr>
          <a:lstStyle/>
          <a:p>
            <a:pPr algn="ctr"/>
            <a:r>
              <a:rPr lang="ru-RU" b="1" dirty="0" smtClean="0">
                <a:solidFill>
                  <a:srgbClr val="C50520"/>
                </a:solidFill>
              </a:rPr>
              <a:t>«Знакомая форма</a:t>
            </a:r>
            <a:r>
              <a:rPr lang="ru-RU" b="1" dirty="0" smtClean="0">
                <a:solidFill>
                  <a:srgbClr val="C50520"/>
                </a:solidFill>
              </a:rPr>
              <a:t>»</a:t>
            </a:r>
          </a:p>
          <a:p>
            <a:pPr algn="just"/>
            <a:r>
              <a:rPr lang="ru-RU" dirty="0" smtClean="0"/>
              <a:t> </a:t>
            </a:r>
            <a:r>
              <a:rPr lang="ru-RU" dirty="0" smtClean="0"/>
              <a:t>- («новый образ») – карандашом обводится выбранный предмет (ножницы, очки, вилка, </a:t>
            </a:r>
            <a:r>
              <a:rPr lang="ru-RU" dirty="0" err="1" smtClean="0"/>
              <a:t>степлер</a:t>
            </a:r>
            <a:r>
              <a:rPr lang="ru-RU" dirty="0" smtClean="0"/>
              <a:t>, ложка и т.д.). Затем превращают его во что-то другое, путём </a:t>
            </a:r>
            <a:r>
              <a:rPr lang="ru-RU" dirty="0" err="1" smtClean="0"/>
              <a:t>дорисовывания</a:t>
            </a:r>
            <a:r>
              <a:rPr lang="ru-RU" dirty="0" smtClean="0"/>
              <a:t> любыми подходящими материалами. можно обновить любые предметы, а также кисти рук и ступни ног.)</a:t>
            </a:r>
          </a:p>
          <a:p>
            <a:pPr algn="just"/>
            <a:r>
              <a:rPr lang="ru-RU" u="sng" dirty="0" smtClean="0"/>
              <a:t>Вариант 2. </a:t>
            </a:r>
            <a:r>
              <a:rPr lang="ru-RU" dirty="0" smtClean="0"/>
              <a:t>(</a:t>
            </a:r>
            <a:r>
              <a:rPr lang="ru-RU" i="1" dirty="0" smtClean="0"/>
              <a:t>ожившие предметы</a:t>
            </a:r>
            <a:r>
              <a:rPr lang="ru-RU" dirty="0" smtClean="0"/>
              <a:t>). Изображаются разные вещи из любой предметной группы: овощи, фрукты, одежда, предметы быта, посуда, растения и т.д. Которые, вдруг «ожили».  При этом сохранить форму рисуемых объектов, придать им человеческий облик, нарисовав глаза, рот, нос, ножки, ручки, разные детали одежды бантики, галстуки, шляпки и др.</a:t>
            </a:r>
            <a:endParaRPr lang="ru-RU" dirty="0"/>
          </a:p>
        </p:txBody>
      </p:sp>
      <p:pic>
        <p:nvPicPr>
          <p:cNvPr id="4100" name="Picture 4" descr="http://xn--i1abbnckbmcl9fb.xn--p1ai/%D1%81%D1%82%D0%B0%D1%82%D1%8C%D0%B8/592653/img22.jpg"/>
          <p:cNvPicPr>
            <a:picLocks noChangeAspect="1" noChangeArrowheads="1"/>
          </p:cNvPicPr>
          <p:nvPr/>
        </p:nvPicPr>
        <p:blipFill>
          <a:blip r:embed="rId4" cstate="print"/>
          <a:srcRect/>
          <a:stretch>
            <a:fillRect/>
          </a:stretch>
        </p:blipFill>
        <p:spPr bwMode="auto">
          <a:xfrm>
            <a:off x="0" y="3645024"/>
            <a:ext cx="2619375" cy="19716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sp>
        <p:nvSpPr>
          <p:cNvPr id="7" name="Прямоугольник 6"/>
          <p:cNvSpPr/>
          <p:nvPr/>
        </p:nvSpPr>
        <p:spPr>
          <a:xfrm>
            <a:off x="2699792" y="260648"/>
            <a:ext cx="6444208" cy="3693319"/>
          </a:xfrm>
          <a:prstGeom prst="rect">
            <a:avLst/>
          </a:prstGeom>
        </p:spPr>
        <p:txBody>
          <a:bodyPr wrap="square">
            <a:spAutoFit/>
          </a:bodyPr>
          <a:lstStyle/>
          <a:p>
            <a:pPr algn="ctr"/>
            <a:r>
              <a:rPr lang="ru-RU" b="1" dirty="0" smtClean="0">
                <a:solidFill>
                  <a:srgbClr val="C50520"/>
                </a:solidFill>
              </a:rPr>
              <a:t>«</a:t>
            </a:r>
            <a:r>
              <a:rPr lang="ru-RU" b="1" dirty="0" err="1" smtClean="0">
                <a:solidFill>
                  <a:srgbClr val="C50520"/>
                </a:solidFill>
              </a:rPr>
              <a:t>Шаблонография</a:t>
            </a:r>
            <a:r>
              <a:rPr lang="ru-RU" b="1" dirty="0" smtClean="0">
                <a:solidFill>
                  <a:srgbClr val="C50520"/>
                </a:solidFill>
              </a:rPr>
              <a:t>»</a:t>
            </a:r>
            <a:r>
              <a:rPr lang="ru-RU" dirty="0" smtClean="0">
                <a:solidFill>
                  <a:srgbClr val="C50520"/>
                </a:solidFill>
              </a:rPr>
              <a:t> </a:t>
            </a:r>
            <a:endParaRPr lang="ru-RU" dirty="0" smtClean="0">
              <a:solidFill>
                <a:srgbClr val="C50520"/>
              </a:solidFill>
            </a:endParaRPr>
          </a:p>
          <a:p>
            <a:pPr algn="just"/>
            <a:r>
              <a:rPr lang="ru-RU" dirty="0" smtClean="0"/>
              <a:t>– </a:t>
            </a:r>
            <a:r>
              <a:rPr lang="ru-RU" dirty="0" smtClean="0"/>
              <a:t>данная техника предполагает </a:t>
            </a:r>
            <a:r>
              <a:rPr lang="ru-RU" dirty="0" err="1" smtClean="0"/>
              <a:t>обрисовывание</a:t>
            </a:r>
            <a:r>
              <a:rPr lang="ru-RU" dirty="0" smtClean="0"/>
              <a:t> заранее приготовленных шаблонов - геометрических фигур - с целью составить и изобразить отдельный объект или сюжетную картинку. Чтобы нарисовать предмет, нужно представить из каких геометрических форм он состоит. </a:t>
            </a:r>
          </a:p>
          <a:p>
            <a:pPr algn="just"/>
            <a:r>
              <a:rPr lang="ru-RU" dirty="0" smtClean="0"/>
              <a:t>Правило – начинать создание объекта с самой крупной формы и только потом переходить к деталям. Шаблон необходимо прикладывать к листу одной рукой, стараясь не сдвигать его, а другой карандашом обводить его вокруг. </a:t>
            </a:r>
          </a:p>
          <a:p>
            <a:pPr algn="just"/>
            <a:r>
              <a:rPr lang="ru-RU" dirty="0" smtClean="0"/>
              <a:t>Совет: готовую композицию выполнять в цвете при помощи цветных карандашей (если дорисовка выполняется восковыми карандашами можно раскрасить акварелью или гуашью).</a:t>
            </a:r>
            <a:endParaRPr lang="ru-RU" dirty="0"/>
          </a:p>
        </p:txBody>
      </p:sp>
      <p:pic>
        <p:nvPicPr>
          <p:cNvPr id="3074" name="Picture 2" descr="http://xn--i1abbnckbmcl9fb.xn--p1ai/%D1%81%D1%82%D0%B0%D1%82%D1%8C%D0%B8/592653/img23.jpg"/>
          <p:cNvPicPr>
            <a:picLocks noChangeAspect="1" noChangeArrowheads="1"/>
          </p:cNvPicPr>
          <p:nvPr/>
        </p:nvPicPr>
        <p:blipFill>
          <a:blip r:embed="rId3" cstate="print"/>
          <a:srcRect/>
          <a:stretch>
            <a:fillRect/>
          </a:stretch>
        </p:blipFill>
        <p:spPr bwMode="auto">
          <a:xfrm>
            <a:off x="251520" y="404664"/>
            <a:ext cx="2399159" cy="2084663"/>
          </a:xfrm>
          <a:prstGeom prst="rect">
            <a:avLst/>
          </a:prstGeom>
          <a:noFill/>
        </p:spPr>
      </p:pic>
      <p:sp>
        <p:nvSpPr>
          <p:cNvPr id="9" name="Прямоугольник 8"/>
          <p:cNvSpPr/>
          <p:nvPr/>
        </p:nvSpPr>
        <p:spPr>
          <a:xfrm>
            <a:off x="0" y="4005064"/>
            <a:ext cx="6228184" cy="2585323"/>
          </a:xfrm>
          <a:prstGeom prst="rect">
            <a:avLst/>
          </a:prstGeom>
        </p:spPr>
        <p:txBody>
          <a:bodyPr wrap="square">
            <a:spAutoFit/>
          </a:bodyPr>
          <a:lstStyle/>
          <a:p>
            <a:pPr algn="ctr"/>
            <a:r>
              <a:rPr lang="ru-RU" b="1" dirty="0" smtClean="0">
                <a:solidFill>
                  <a:srgbClr val="C50520"/>
                </a:solidFill>
              </a:rPr>
              <a:t>«</a:t>
            </a:r>
            <a:r>
              <a:rPr lang="ru-RU" b="1" dirty="0" err="1" smtClean="0">
                <a:solidFill>
                  <a:srgbClr val="C50520"/>
                </a:solidFill>
              </a:rPr>
              <a:t>Граттаж</a:t>
            </a:r>
            <a:r>
              <a:rPr lang="ru-RU" b="1" dirty="0" smtClean="0">
                <a:solidFill>
                  <a:srgbClr val="C50520"/>
                </a:solidFill>
              </a:rPr>
              <a:t>» (гравюра)</a:t>
            </a:r>
            <a:r>
              <a:rPr lang="ru-RU" dirty="0" smtClean="0">
                <a:solidFill>
                  <a:srgbClr val="C50520"/>
                </a:solidFill>
              </a:rPr>
              <a:t> </a:t>
            </a:r>
            <a:endParaRPr lang="ru-RU" dirty="0" smtClean="0">
              <a:solidFill>
                <a:srgbClr val="C50520"/>
              </a:solidFill>
            </a:endParaRPr>
          </a:p>
          <a:p>
            <a:pPr algn="just"/>
            <a:r>
              <a:rPr lang="ru-RU" dirty="0" smtClean="0"/>
              <a:t>– </a:t>
            </a:r>
            <a:r>
              <a:rPr lang="ru-RU" dirty="0" smtClean="0"/>
              <a:t>натирается свечой лист бумаги (лучше картон или плотная бумага). Затем весь лист закрашивается тушью с жидким мылом -  создаётся фон в определённом цвете. После </a:t>
            </a:r>
            <a:r>
              <a:rPr lang="ru-RU" dirty="0" err="1" smtClean="0"/>
              <a:t>подсыхания</a:t>
            </a:r>
            <a:r>
              <a:rPr lang="ru-RU" dirty="0" smtClean="0"/>
              <a:t> стеком или палочкой процарапывают рисунок.</a:t>
            </a:r>
          </a:p>
          <a:p>
            <a:pPr algn="just"/>
            <a:r>
              <a:rPr lang="ru-RU" u="sng" dirty="0" smtClean="0"/>
              <a:t>Вариант 2</a:t>
            </a:r>
            <a:r>
              <a:rPr lang="ru-RU" dirty="0" smtClean="0"/>
              <a:t>. На плотной бумаге рисуются разноцветные мазки (или фон в 2-3 цвета). Затем рисунок натирается свечой и закрашивается тушью. Рисунок процарапывают стекой или острой палочкой. В этом случае рисунок получается цветной.</a:t>
            </a:r>
            <a:endParaRPr lang="ru-RU" dirty="0"/>
          </a:p>
        </p:txBody>
      </p:sp>
      <p:pic>
        <p:nvPicPr>
          <p:cNvPr id="3076" name="Picture 4" descr="http://xn--i1abbnckbmcl9fb.xn--p1ai/%D1%81%D1%82%D0%B0%D1%82%D1%8C%D0%B8/592653/img24.jpg"/>
          <p:cNvPicPr>
            <a:picLocks noChangeAspect="1" noChangeArrowheads="1"/>
          </p:cNvPicPr>
          <p:nvPr/>
        </p:nvPicPr>
        <p:blipFill>
          <a:blip r:embed="rId4" cstate="print"/>
          <a:srcRect/>
          <a:stretch>
            <a:fillRect/>
          </a:stretch>
        </p:blipFill>
        <p:spPr bwMode="auto">
          <a:xfrm>
            <a:off x="6300192" y="4149080"/>
            <a:ext cx="2600325" cy="22955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 name="Picture 2" descr="http://decor.az/katalog-oboev.html?task=images.crossdomain&amp;image=https://static7.depositphotos.com/1000434/687/i/950/depositphotos_6878080-stock-photo-texture-old-paper-with-stain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Прямоугольник 6"/>
          <p:cNvSpPr/>
          <p:nvPr/>
        </p:nvSpPr>
        <p:spPr>
          <a:xfrm>
            <a:off x="179512" y="548680"/>
            <a:ext cx="6912768" cy="5509200"/>
          </a:xfrm>
          <a:prstGeom prst="rect">
            <a:avLst/>
          </a:prstGeom>
        </p:spPr>
        <p:txBody>
          <a:bodyPr wrap="square">
            <a:spAutoFit/>
          </a:bodyPr>
          <a:lstStyle/>
          <a:p>
            <a:r>
              <a:rPr lang="ru-RU" sz="3200" b="1" dirty="0" smtClean="0">
                <a:solidFill>
                  <a:schemeClr val="accent2">
                    <a:lumMod val="75000"/>
                  </a:schemeClr>
                </a:solidFill>
              </a:rPr>
              <a:t>И в десять лет, и в семь, и в пять</a:t>
            </a:r>
            <a:br>
              <a:rPr lang="ru-RU" sz="3200" b="1" dirty="0" smtClean="0">
                <a:solidFill>
                  <a:schemeClr val="accent2">
                    <a:lumMod val="75000"/>
                  </a:schemeClr>
                </a:solidFill>
              </a:rPr>
            </a:br>
            <a:r>
              <a:rPr lang="ru-RU" sz="3200" b="1" dirty="0" smtClean="0">
                <a:solidFill>
                  <a:schemeClr val="accent2">
                    <a:lumMod val="75000"/>
                  </a:schemeClr>
                </a:solidFill>
              </a:rPr>
              <a:t>Все дети любят рисовать.</a:t>
            </a:r>
            <a:br>
              <a:rPr lang="ru-RU" sz="3200" b="1" dirty="0" smtClean="0">
                <a:solidFill>
                  <a:schemeClr val="accent2">
                    <a:lumMod val="75000"/>
                  </a:schemeClr>
                </a:solidFill>
              </a:rPr>
            </a:br>
            <a:r>
              <a:rPr lang="ru-RU" sz="3200" b="1" dirty="0" smtClean="0">
                <a:solidFill>
                  <a:schemeClr val="accent2">
                    <a:lumMod val="75000"/>
                  </a:schemeClr>
                </a:solidFill>
              </a:rPr>
              <a:t>И каждый смело нарисует</a:t>
            </a:r>
            <a:br>
              <a:rPr lang="ru-RU" sz="3200" b="1" dirty="0" smtClean="0">
                <a:solidFill>
                  <a:schemeClr val="accent2">
                    <a:lumMod val="75000"/>
                  </a:schemeClr>
                </a:solidFill>
              </a:rPr>
            </a:br>
            <a:r>
              <a:rPr lang="ru-RU" sz="3200" b="1" dirty="0" smtClean="0">
                <a:solidFill>
                  <a:schemeClr val="accent2">
                    <a:lumMod val="75000"/>
                  </a:schemeClr>
                </a:solidFill>
              </a:rPr>
              <a:t>всё, что его интересует.</a:t>
            </a:r>
            <a:br>
              <a:rPr lang="ru-RU" sz="3200" b="1" dirty="0" smtClean="0">
                <a:solidFill>
                  <a:schemeClr val="accent2">
                    <a:lumMod val="75000"/>
                  </a:schemeClr>
                </a:solidFill>
              </a:rPr>
            </a:br>
            <a:r>
              <a:rPr lang="ru-RU" sz="3200" b="1" dirty="0" smtClean="0">
                <a:solidFill>
                  <a:schemeClr val="accent2">
                    <a:lumMod val="75000"/>
                  </a:schemeClr>
                </a:solidFill>
              </a:rPr>
              <a:t>Всё вызывает интерес:</a:t>
            </a:r>
            <a:br>
              <a:rPr lang="ru-RU" sz="3200" b="1" dirty="0" smtClean="0">
                <a:solidFill>
                  <a:schemeClr val="accent2">
                    <a:lumMod val="75000"/>
                  </a:schemeClr>
                </a:solidFill>
              </a:rPr>
            </a:br>
            <a:r>
              <a:rPr lang="ru-RU" sz="3200" b="1" dirty="0" smtClean="0">
                <a:solidFill>
                  <a:schemeClr val="accent2">
                    <a:lumMod val="75000"/>
                  </a:schemeClr>
                </a:solidFill>
              </a:rPr>
              <a:t>далёкий космос, ближний лес,</a:t>
            </a:r>
            <a:br>
              <a:rPr lang="ru-RU" sz="3200" b="1" dirty="0" smtClean="0">
                <a:solidFill>
                  <a:schemeClr val="accent2">
                    <a:lumMod val="75000"/>
                  </a:schemeClr>
                </a:solidFill>
              </a:rPr>
            </a:br>
            <a:r>
              <a:rPr lang="ru-RU" sz="3200" b="1" dirty="0" smtClean="0">
                <a:solidFill>
                  <a:schemeClr val="accent2">
                    <a:lumMod val="75000"/>
                  </a:schemeClr>
                </a:solidFill>
              </a:rPr>
              <a:t>цветы, машины, сказки, пляски,</a:t>
            </a:r>
            <a:br>
              <a:rPr lang="ru-RU" sz="3200" b="1" dirty="0" smtClean="0">
                <a:solidFill>
                  <a:schemeClr val="accent2">
                    <a:lumMod val="75000"/>
                  </a:schemeClr>
                </a:solidFill>
              </a:rPr>
            </a:br>
            <a:r>
              <a:rPr lang="ru-RU" sz="3200" b="1" dirty="0" smtClean="0">
                <a:solidFill>
                  <a:schemeClr val="accent2">
                    <a:lumMod val="75000"/>
                  </a:schemeClr>
                </a:solidFill>
              </a:rPr>
              <a:t>всё нарисуем: были б краски,</a:t>
            </a:r>
            <a:br>
              <a:rPr lang="ru-RU" sz="3200" b="1" dirty="0" smtClean="0">
                <a:solidFill>
                  <a:schemeClr val="accent2">
                    <a:lumMod val="75000"/>
                  </a:schemeClr>
                </a:solidFill>
              </a:rPr>
            </a:br>
            <a:r>
              <a:rPr lang="ru-RU" sz="3200" b="1" dirty="0" smtClean="0">
                <a:solidFill>
                  <a:schemeClr val="accent2">
                    <a:lumMod val="75000"/>
                  </a:schemeClr>
                </a:solidFill>
              </a:rPr>
              <a:t>да лист бумаги на столе,</a:t>
            </a:r>
            <a:br>
              <a:rPr lang="ru-RU" sz="3200" b="1" dirty="0" smtClean="0">
                <a:solidFill>
                  <a:schemeClr val="accent2">
                    <a:lumMod val="75000"/>
                  </a:schemeClr>
                </a:solidFill>
              </a:rPr>
            </a:br>
            <a:r>
              <a:rPr lang="ru-RU" sz="3200" b="1" dirty="0" smtClean="0">
                <a:solidFill>
                  <a:schemeClr val="accent2">
                    <a:lumMod val="75000"/>
                  </a:schemeClr>
                </a:solidFill>
              </a:rPr>
              <a:t>да мир в семье и на земле.</a:t>
            </a:r>
            <a:br>
              <a:rPr lang="ru-RU" sz="3200" b="1" dirty="0" smtClean="0">
                <a:solidFill>
                  <a:schemeClr val="accent2">
                    <a:lumMod val="75000"/>
                  </a:schemeClr>
                </a:solidFill>
              </a:rPr>
            </a:br>
            <a:r>
              <a:rPr lang="ru-RU" sz="3200" b="1" dirty="0" smtClean="0">
                <a:solidFill>
                  <a:schemeClr val="accent2">
                    <a:lumMod val="75000"/>
                  </a:schemeClr>
                </a:solidFill>
              </a:rPr>
              <a:t>                        В. Берестов.</a:t>
            </a:r>
            <a:endParaRPr lang="ru-RU" sz="3200" b="1" dirty="0">
              <a:solidFill>
                <a:schemeClr val="accent2">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sp>
        <p:nvSpPr>
          <p:cNvPr id="5" name="Прямоугольник 4"/>
          <p:cNvSpPr/>
          <p:nvPr/>
        </p:nvSpPr>
        <p:spPr>
          <a:xfrm>
            <a:off x="251520" y="260648"/>
            <a:ext cx="6912768" cy="1477328"/>
          </a:xfrm>
          <a:prstGeom prst="rect">
            <a:avLst/>
          </a:prstGeom>
        </p:spPr>
        <p:txBody>
          <a:bodyPr wrap="square">
            <a:spAutoFit/>
          </a:bodyPr>
          <a:lstStyle/>
          <a:p>
            <a:pPr algn="ctr"/>
            <a:r>
              <a:rPr lang="ru-RU" b="1" dirty="0" smtClean="0">
                <a:solidFill>
                  <a:srgbClr val="C50520"/>
                </a:solidFill>
              </a:rPr>
              <a:t>«Фотокопия»</a:t>
            </a:r>
            <a:r>
              <a:rPr lang="ru-RU" dirty="0" smtClean="0">
                <a:solidFill>
                  <a:srgbClr val="C50520"/>
                </a:solidFill>
              </a:rPr>
              <a:t> </a:t>
            </a:r>
            <a:r>
              <a:rPr lang="ru-RU" dirty="0" smtClean="0">
                <a:solidFill>
                  <a:srgbClr val="C50520"/>
                </a:solidFill>
              </a:rPr>
              <a:t>-</a:t>
            </a:r>
          </a:p>
          <a:p>
            <a:pPr algn="just"/>
            <a:r>
              <a:rPr lang="ru-RU" dirty="0" smtClean="0"/>
              <a:t> </a:t>
            </a:r>
            <a:r>
              <a:rPr lang="ru-RU" dirty="0" smtClean="0"/>
              <a:t>рисунок находится при помощи водоотталкивающего материала – свечки или сухого кусочка мыла, невидимые контуры не будут окрашиваться при нанесении поверх них акварельной краски, а будут проявляться, как это происходит при проявлении фотопленки</a:t>
            </a:r>
            <a:endParaRPr lang="ru-RU" dirty="0"/>
          </a:p>
        </p:txBody>
      </p:sp>
      <p:pic>
        <p:nvPicPr>
          <p:cNvPr id="34818" name="Picture 2" descr="http://xn--i1abbnckbmcl9fb.xn--p1ai/%D1%81%D1%82%D0%B0%D1%82%D1%8C%D0%B8/592653/img25.jpg"/>
          <p:cNvPicPr>
            <a:picLocks noChangeAspect="1" noChangeArrowheads="1"/>
          </p:cNvPicPr>
          <p:nvPr/>
        </p:nvPicPr>
        <p:blipFill>
          <a:blip r:embed="rId3" cstate="print"/>
          <a:srcRect/>
          <a:stretch>
            <a:fillRect/>
          </a:stretch>
        </p:blipFill>
        <p:spPr bwMode="auto">
          <a:xfrm>
            <a:off x="7452320" y="260648"/>
            <a:ext cx="1512168" cy="2055953"/>
          </a:xfrm>
          <a:prstGeom prst="rect">
            <a:avLst/>
          </a:prstGeom>
          <a:noFill/>
        </p:spPr>
      </p:pic>
      <p:sp>
        <p:nvSpPr>
          <p:cNvPr id="7" name="Прямоугольник 6"/>
          <p:cNvSpPr/>
          <p:nvPr/>
        </p:nvSpPr>
        <p:spPr>
          <a:xfrm>
            <a:off x="2555776" y="1916832"/>
            <a:ext cx="6372200" cy="1754326"/>
          </a:xfrm>
          <a:prstGeom prst="rect">
            <a:avLst/>
          </a:prstGeom>
        </p:spPr>
        <p:txBody>
          <a:bodyPr wrap="square">
            <a:spAutoFit/>
          </a:bodyPr>
          <a:lstStyle/>
          <a:p>
            <a:pPr algn="ctr"/>
            <a:r>
              <a:rPr lang="ru-RU" b="1" dirty="0" smtClean="0">
                <a:solidFill>
                  <a:srgbClr val="C50520"/>
                </a:solidFill>
              </a:rPr>
              <a:t>«</a:t>
            </a:r>
            <a:r>
              <a:rPr lang="ru-RU" b="1" dirty="0" err="1" smtClean="0">
                <a:solidFill>
                  <a:srgbClr val="C50520"/>
                </a:solidFill>
              </a:rPr>
              <a:t>Пластилинография</a:t>
            </a:r>
            <a:r>
              <a:rPr lang="ru-RU" b="1" dirty="0" smtClean="0">
                <a:solidFill>
                  <a:srgbClr val="C50520"/>
                </a:solidFill>
              </a:rPr>
              <a:t>»</a:t>
            </a:r>
            <a:r>
              <a:rPr lang="ru-RU" dirty="0" smtClean="0">
                <a:solidFill>
                  <a:srgbClr val="C50520"/>
                </a:solidFill>
              </a:rPr>
              <a:t> </a:t>
            </a:r>
            <a:endParaRPr lang="ru-RU" dirty="0" smtClean="0">
              <a:solidFill>
                <a:srgbClr val="C50520"/>
              </a:solidFill>
            </a:endParaRPr>
          </a:p>
          <a:p>
            <a:pPr algn="just"/>
            <a:r>
              <a:rPr lang="ru-RU" dirty="0" smtClean="0"/>
              <a:t>- </a:t>
            </a:r>
            <a:r>
              <a:rPr lang="ru-RU" dirty="0" smtClean="0"/>
              <a:t>пластилин необходимо разогреть (можно в ёмкости с горячей водой). Используется картон, приёмом придавливания и сплющивания закрепляется пластилин на поверхности с предварительно нарисованным фоном и контуром. </a:t>
            </a:r>
            <a:endParaRPr lang="ru-RU" dirty="0"/>
          </a:p>
        </p:txBody>
      </p:sp>
      <p:pic>
        <p:nvPicPr>
          <p:cNvPr id="34820" name="Picture 4" descr="http://xn--i1abbnckbmcl9fb.xn--p1ai/%D1%81%D1%82%D0%B0%D1%82%D1%8C%D0%B8/592653/img26.jpg"/>
          <p:cNvPicPr>
            <a:picLocks noChangeAspect="1" noChangeArrowheads="1"/>
          </p:cNvPicPr>
          <p:nvPr/>
        </p:nvPicPr>
        <p:blipFill>
          <a:blip r:embed="rId4" cstate="print"/>
          <a:srcRect/>
          <a:stretch>
            <a:fillRect/>
          </a:stretch>
        </p:blipFill>
        <p:spPr bwMode="auto">
          <a:xfrm>
            <a:off x="251520" y="1844824"/>
            <a:ext cx="2232248" cy="1685247"/>
          </a:xfrm>
          <a:prstGeom prst="rect">
            <a:avLst/>
          </a:prstGeom>
          <a:noFill/>
        </p:spPr>
      </p:pic>
      <p:sp>
        <p:nvSpPr>
          <p:cNvPr id="9" name="Прямоугольник 8"/>
          <p:cNvSpPr/>
          <p:nvPr/>
        </p:nvSpPr>
        <p:spPr>
          <a:xfrm>
            <a:off x="1763688" y="3573016"/>
            <a:ext cx="7380312" cy="3139321"/>
          </a:xfrm>
          <a:prstGeom prst="rect">
            <a:avLst/>
          </a:prstGeom>
        </p:spPr>
        <p:txBody>
          <a:bodyPr wrap="square">
            <a:spAutoFit/>
          </a:bodyPr>
          <a:lstStyle/>
          <a:p>
            <a:pPr algn="ctr"/>
            <a:r>
              <a:rPr lang="ru-RU" b="1" dirty="0" smtClean="0">
                <a:solidFill>
                  <a:srgbClr val="C50520"/>
                </a:solidFill>
              </a:rPr>
              <a:t>«Витраж» (клеевые картинки)</a:t>
            </a:r>
            <a:r>
              <a:rPr lang="ru-RU" dirty="0" smtClean="0">
                <a:solidFill>
                  <a:srgbClr val="C50520"/>
                </a:solidFill>
              </a:rPr>
              <a:t> </a:t>
            </a:r>
            <a:endParaRPr lang="ru-RU" dirty="0" smtClean="0">
              <a:solidFill>
                <a:srgbClr val="C50520"/>
              </a:solidFill>
            </a:endParaRPr>
          </a:p>
          <a:p>
            <a:pPr algn="just"/>
            <a:r>
              <a:rPr lang="ru-RU" dirty="0" smtClean="0"/>
              <a:t>– </a:t>
            </a:r>
            <a:r>
              <a:rPr lang="ru-RU" dirty="0" smtClean="0"/>
              <a:t>клеем ПВА (из флакона с дозированным носиком) на лист бумаги наносится контур будущего рисунка (можно предварительно сделать контур простым карандашом), даётся время для </a:t>
            </a:r>
            <a:r>
              <a:rPr lang="ru-RU" dirty="0" err="1" smtClean="0"/>
              <a:t>подсыхания</a:t>
            </a:r>
            <a:r>
              <a:rPr lang="ru-RU" dirty="0" smtClean="0"/>
              <a:t> клеевой основы рисунка – витража, затем пространство между контурами раскрашивают яркими красками. Клеевые границы не позволяют краске растекаться и смешиваться. Правило – клеевой контур должен обязательно подсохнуть. Одним цветом несколько участков в разных местах, а только после этого менять цвет.</a:t>
            </a:r>
          </a:p>
          <a:p>
            <a:pPr algn="just"/>
            <a:r>
              <a:rPr lang="ru-RU" u="sng" dirty="0" smtClean="0"/>
              <a:t>Вариант 2.</a:t>
            </a:r>
            <a:r>
              <a:rPr lang="ru-RU" dirty="0" smtClean="0"/>
              <a:t> Контур для витража можно заменить масляными или восковыми мелками, что не позволит краске растекаться и смешиваться.</a:t>
            </a:r>
            <a:endParaRPr lang="ru-RU" dirty="0"/>
          </a:p>
        </p:txBody>
      </p:sp>
      <p:pic>
        <p:nvPicPr>
          <p:cNvPr id="34822" name="Picture 6" descr="http://xn--i1abbnckbmcl9fb.xn--p1ai/%D1%81%D1%82%D0%B0%D1%82%D1%8C%D0%B8/592653/img27.jpg"/>
          <p:cNvPicPr>
            <a:picLocks noChangeAspect="1" noChangeArrowheads="1"/>
          </p:cNvPicPr>
          <p:nvPr/>
        </p:nvPicPr>
        <p:blipFill>
          <a:blip r:embed="rId5" cstate="print"/>
          <a:srcRect/>
          <a:stretch>
            <a:fillRect/>
          </a:stretch>
        </p:blipFill>
        <p:spPr bwMode="auto">
          <a:xfrm>
            <a:off x="0" y="3933056"/>
            <a:ext cx="1773073" cy="1342653"/>
          </a:xfrm>
          <a:prstGeom prst="rect">
            <a:avLst/>
          </a:prstGeom>
          <a:noFill/>
        </p:spPr>
      </p:pic>
      <p:pic>
        <p:nvPicPr>
          <p:cNvPr id="34824" name="Picture 8" descr="http://ped-kopilka.ru/upload/blogs/24718_e8b28090b4ac2620bf692484e73fb365.jpg.jpg"/>
          <p:cNvPicPr>
            <a:picLocks noChangeAspect="1" noChangeArrowheads="1"/>
          </p:cNvPicPr>
          <p:nvPr/>
        </p:nvPicPr>
        <p:blipFill>
          <a:blip r:embed="rId6" cstate="print"/>
          <a:srcRect/>
          <a:stretch>
            <a:fillRect/>
          </a:stretch>
        </p:blipFill>
        <p:spPr bwMode="auto">
          <a:xfrm>
            <a:off x="0" y="5373216"/>
            <a:ext cx="1705344" cy="127832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xelbrush.ru/uploads/posts/2013-05/1369063561_01-18.jpg"/>
          <p:cNvPicPr>
            <a:picLocks noChangeAspect="1" noChangeArrowheads="1"/>
          </p:cNvPicPr>
          <p:nvPr/>
        </p:nvPicPr>
        <p:blipFill>
          <a:blip r:embed="rId2" cstate="print"/>
          <a:srcRect/>
          <a:stretch>
            <a:fillRect/>
          </a:stretch>
        </p:blipFill>
        <p:spPr bwMode="auto">
          <a:xfrm>
            <a:off x="0" y="45924"/>
            <a:ext cx="9144000" cy="6812076"/>
          </a:xfrm>
          <a:prstGeom prst="rect">
            <a:avLst/>
          </a:prstGeom>
          <a:noFill/>
        </p:spPr>
      </p:pic>
      <p:sp>
        <p:nvSpPr>
          <p:cNvPr id="5" name="Прямоугольник 4"/>
          <p:cNvSpPr/>
          <p:nvPr/>
        </p:nvSpPr>
        <p:spPr>
          <a:xfrm>
            <a:off x="3491880" y="0"/>
            <a:ext cx="5436096" cy="2031325"/>
          </a:xfrm>
          <a:prstGeom prst="rect">
            <a:avLst/>
          </a:prstGeom>
        </p:spPr>
        <p:txBody>
          <a:bodyPr wrap="square">
            <a:spAutoFit/>
          </a:bodyPr>
          <a:lstStyle/>
          <a:p>
            <a:pPr algn="ctr">
              <a:buNone/>
            </a:pPr>
            <a:r>
              <a:rPr lang="ru-RU" b="1" dirty="0" smtClean="0">
                <a:solidFill>
                  <a:srgbClr val="C50520"/>
                </a:solidFill>
              </a:rPr>
              <a:t>Рисование мыльными пузырями</a:t>
            </a:r>
            <a:endParaRPr lang="ru-RU" dirty="0" smtClean="0">
              <a:solidFill>
                <a:srgbClr val="C50520"/>
              </a:solidFill>
            </a:endParaRPr>
          </a:p>
          <a:p>
            <a:pPr>
              <a:buNone/>
            </a:pPr>
            <a:r>
              <a:rPr lang="ru-RU" dirty="0" smtClean="0"/>
              <a:t>Рисовать можно и мыльными пузырями. Для этого в стакан с водой надо добавить любой мыльный раствор и краску. С помощью трубочки </a:t>
            </a:r>
            <a:r>
              <a:rPr lang="ru-RU" dirty="0" err="1" smtClean="0"/>
              <a:t>набулькать</a:t>
            </a:r>
            <a:r>
              <a:rPr lang="ru-RU" dirty="0" smtClean="0"/>
              <a:t> много пены. На пузыри прислонить бумагу. Когда станут проявляться первые узоры, можно поднимать бумагу. Пузырчатые узоры готовы.</a:t>
            </a:r>
            <a:endParaRPr lang="ru-RU" dirty="0" smtClean="0"/>
          </a:p>
        </p:txBody>
      </p:sp>
      <p:pic>
        <p:nvPicPr>
          <p:cNvPr id="37890" name="Picture 2" descr="https://luchik.ru/images/stati/unnamed_13.jpg"/>
          <p:cNvPicPr>
            <a:picLocks noChangeAspect="1" noChangeArrowheads="1"/>
          </p:cNvPicPr>
          <p:nvPr/>
        </p:nvPicPr>
        <p:blipFill>
          <a:blip r:embed="rId3" cstate="print"/>
          <a:srcRect/>
          <a:stretch>
            <a:fillRect/>
          </a:stretch>
        </p:blipFill>
        <p:spPr bwMode="auto">
          <a:xfrm>
            <a:off x="1907704" y="260648"/>
            <a:ext cx="1541537" cy="1872208"/>
          </a:xfrm>
          <a:prstGeom prst="rect">
            <a:avLst/>
          </a:prstGeom>
          <a:noFill/>
        </p:spPr>
      </p:pic>
      <p:pic>
        <p:nvPicPr>
          <p:cNvPr id="37892" name="Picture 4" descr="https://luchik.ru/images/stati/unnamed_12.jpg"/>
          <p:cNvPicPr>
            <a:picLocks noChangeAspect="1" noChangeArrowheads="1"/>
          </p:cNvPicPr>
          <p:nvPr/>
        </p:nvPicPr>
        <p:blipFill>
          <a:blip r:embed="rId4" cstate="print"/>
          <a:srcRect/>
          <a:stretch>
            <a:fillRect/>
          </a:stretch>
        </p:blipFill>
        <p:spPr bwMode="auto">
          <a:xfrm>
            <a:off x="179512" y="188640"/>
            <a:ext cx="1675636" cy="2016224"/>
          </a:xfrm>
          <a:prstGeom prst="rect">
            <a:avLst/>
          </a:prstGeom>
          <a:noFill/>
        </p:spPr>
      </p:pic>
      <p:sp>
        <p:nvSpPr>
          <p:cNvPr id="8" name="Прямоугольник 7"/>
          <p:cNvSpPr/>
          <p:nvPr/>
        </p:nvSpPr>
        <p:spPr>
          <a:xfrm>
            <a:off x="0" y="2204864"/>
            <a:ext cx="5796136" cy="2308324"/>
          </a:xfrm>
          <a:prstGeom prst="rect">
            <a:avLst/>
          </a:prstGeom>
        </p:spPr>
        <p:txBody>
          <a:bodyPr wrap="square">
            <a:spAutoFit/>
          </a:bodyPr>
          <a:lstStyle/>
          <a:p>
            <a:pPr algn="ctr"/>
            <a:r>
              <a:rPr lang="ru-RU" b="1" dirty="0" smtClean="0">
                <a:solidFill>
                  <a:srgbClr val="C50520"/>
                </a:solidFill>
              </a:rPr>
              <a:t>Рисование солью</a:t>
            </a:r>
            <a:endParaRPr lang="ru-RU" dirty="0" smtClean="0">
              <a:solidFill>
                <a:srgbClr val="C50520"/>
              </a:solidFill>
            </a:endParaRPr>
          </a:p>
          <a:p>
            <a:pPr algn="just"/>
            <a:r>
              <a:rPr lang="ru-RU" dirty="0" smtClean="0"/>
              <a:t>Соль придает рисунку причудливые узоры. При изображении любого пейзажа или яркого фона можно использовать соль, чтобы придать фону рисунка красивую текстуру. Фон необходимо посыпать солью, пока краска еще не высохла. Когда краска подсохнет, просто стряхните остатки соли. На их месте останутся необычные светлые пятнышки.</a:t>
            </a:r>
            <a:endParaRPr lang="ru-RU" dirty="0"/>
          </a:p>
        </p:txBody>
      </p:sp>
      <p:pic>
        <p:nvPicPr>
          <p:cNvPr id="37894" name="Picture 6" descr="https://luchik.ru/images/stati/unnamed_14.jpg"/>
          <p:cNvPicPr>
            <a:picLocks noChangeAspect="1" noChangeArrowheads="1"/>
          </p:cNvPicPr>
          <p:nvPr/>
        </p:nvPicPr>
        <p:blipFill>
          <a:blip r:embed="rId5" cstate="print"/>
          <a:srcRect/>
          <a:stretch>
            <a:fillRect/>
          </a:stretch>
        </p:blipFill>
        <p:spPr bwMode="auto">
          <a:xfrm>
            <a:off x="5796136" y="2204864"/>
            <a:ext cx="1945779" cy="2160240"/>
          </a:xfrm>
          <a:prstGeom prst="rect">
            <a:avLst/>
          </a:prstGeom>
          <a:noFill/>
        </p:spPr>
      </p:pic>
      <p:pic>
        <p:nvPicPr>
          <p:cNvPr id="37896" name="Picture 8" descr="https://luchik.ru/images/stati/unnamed.gif"/>
          <p:cNvPicPr>
            <a:picLocks noChangeAspect="1" noChangeArrowheads="1"/>
          </p:cNvPicPr>
          <p:nvPr/>
        </p:nvPicPr>
        <p:blipFill>
          <a:blip r:embed="rId6" cstate="print"/>
          <a:srcRect/>
          <a:stretch>
            <a:fillRect/>
          </a:stretch>
        </p:blipFill>
        <p:spPr bwMode="auto">
          <a:xfrm>
            <a:off x="7668344" y="2348880"/>
            <a:ext cx="1272555" cy="1803216"/>
          </a:xfrm>
          <a:prstGeom prst="rect">
            <a:avLst/>
          </a:prstGeom>
          <a:noFill/>
        </p:spPr>
      </p:pic>
      <p:sp>
        <p:nvSpPr>
          <p:cNvPr id="11" name="Прямоугольник 10"/>
          <p:cNvSpPr/>
          <p:nvPr/>
        </p:nvSpPr>
        <p:spPr>
          <a:xfrm>
            <a:off x="2771800" y="4272677"/>
            <a:ext cx="6372200" cy="2585323"/>
          </a:xfrm>
          <a:prstGeom prst="rect">
            <a:avLst/>
          </a:prstGeom>
        </p:spPr>
        <p:txBody>
          <a:bodyPr wrap="square">
            <a:spAutoFit/>
          </a:bodyPr>
          <a:lstStyle/>
          <a:p>
            <a:pPr algn="ctr"/>
            <a:r>
              <a:rPr lang="ru-RU" b="1" dirty="0" err="1" smtClean="0">
                <a:solidFill>
                  <a:srgbClr val="C50520"/>
                </a:solidFill>
              </a:rPr>
              <a:t>Ниткография</a:t>
            </a:r>
            <a:endParaRPr lang="ru-RU" dirty="0" smtClean="0">
              <a:solidFill>
                <a:srgbClr val="C50520"/>
              </a:solidFill>
            </a:endParaRPr>
          </a:p>
          <a:p>
            <a:r>
              <a:rPr lang="ru-RU" dirty="0" smtClean="0"/>
              <a:t>Техники рисования при помощи «волшебной ниточки». Необходимо опустить ниточки в краску так, чтобы они хорошо пропитались краской. Затем их нужно положить на бумагу так, чтобы с двух сторон листа бумаги выступали кончики нитки по 5-10см. Ниточки накрываются другим листом бумаги. Верхний лист придерживается руками. Нитки разводятся в разном направления. Верхний лист поднимается. Необычная картинка готова.</a:t>
            </a:r>
            <a:endParaRPr lang="ru-RU" dirty="0"/>
          </a:p>
        </p:txBody>
      </p:sp>
      <p:pic>
        <p:nvPicPr>
          <p:cNvPr id="37898" name="Picture 10" descr="https://luchik.ru/images/stati/unnamed_24.jpg"/>
          <p:cNvPicPr>
            <a:picLocks noChangeAspect="1" noChangeArrowheads="1"/>
          </p:cNvPicPr>
          <p:nvPr/>
        </p:nvPicPr>
        <p:blipFill>
          <a:blip r:embed="rId7" cstate="print"/>
          <a:srcRect/>
          <a:stretch>
            <a:fillRect/>
          </a:stretch>
        </p:blipFill>
        <p:spPr bwMode="auto">
          <a:xfrm>
            <a:off x="0" y="4509120"/>
            <a:ext cx="1835477" cy="1636197"/>
          </a:xfrm>
          <a:prstGeom prst="rect">
            <a:avLst/>
          </a:prstGeom>
          <a:noFill/>
        </p:spPr>
      </p:pic>
      <p:pic>
        <p:nvPicPr>
          <p:cNvPr id="37900" name="Picture 12" descr="https://luchik.ru/images/stati/unnamed_25.jpg"/>
          <p:cNvPicPr>
            <a:picLocks noChangeAspect="1" noChangeArrowheads="1"/>
          </p:cNvPicPr>
          <p:nvPr/>
        </p:nvPicPr>
        <p:blipFill>
          <a:blip r:embed="rId8" cstate="print"/>
          <a:srcRect/>
          <a:stretch>
            <a:fillRect/>
          </a:stretch>
        </p:blipFill>
        <p:spPr bwMode="auto">
          <a:xfrm>
            <a:off x="1331640" y="5330474"/>
            <a:ext cx="1370856" cy="152752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decor.az/katalog-oboev.html?task=images.crossdomain&amp;image=https://static7.depositphotos.com/1000434/687/i/950/depositphotos_6878080-stock-photo-texture-old-paper-with-stain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 name="Прямоугольник 9"/>
          <p:cNvSpPr/>
          <p:nvPr/>
        </p:nvSpPr>
        <p:spPr>
          <a:xfrm>
            <a:off x="323528" y="260648"/>
            <a:ext cx="5400600" cy="5016758"/>
          </a:xfrm>
          <a:prstGeom prst="rect">
            <a:avLst/>
          </a:prstGeom>
        </p:spPr>
        <p:txBody>
          <a:bodyPr wrap="square">
            <a:spAutoFit/>
          </a:bodyPr>
          <a:lstStyle/>
          <a:p>
            <a:pPr algn="ctr"/>
            <a:r>
              <a:rPr lang="ru-RU" sz="3200" b="1" dirty="0" smtClean="0">
                <a:solidFill>
                  <a:schemeClr val="accent2">
                    <a:lumMod val="75000"/>
                  </a:schemeClr>
                </a:solidFill>
                <a:effectLst>
                  <a:outerShdw blurRad="38100" dist="38100" dir="2700000" algn="tl">
                    <a:srgbClr val="000000">
                      <a:alpha val="43137"/>
                    </a:srgbClr>
                  </a:outerShdw>
                </a:effectLst>
              </a:rPr>
              <a:t>Каждая из этих техник - это маленькая игра. Их использование позволяет детям чувствовать себя раскованнее, смелее, непосредственнее, развивает воображение, дает полную свободу для самовыражения.</a:t>
            </a:r>
          </a:p>
          <a:p>
            <a:pPr algn="just"/>
            <a:endParaRPr lang="ru-RU" sz="3200" dirty="0"/>
          </a:p>
        </p:txBody>
      </p:sp>
      <p:pic>
        <p:nvPicPr>
          <p:cNvPr id="11" name="Рисунок 10" descr="17671698__.jpg"/>
          <p:cNvPicPr>
            <a:picLocks noChangeAspect="1"/>
          </p:cNvPicPr>
          <p:nvPr/>
        </p:nvPicPr>
        <p:blipFill>
          <a:blip r:embed="rId3" cstate="email"/>
          <a:stretch>
            <a:fillRect/>
          </a:stretch>
        </p:blipFill>
        <p:spPr>
          <a:xfrm>
            <a:off x="1547664" y="4653136"/>
            <a:ext cx="3131840" cy="197083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tatic7.depositphotos.com/1000434/781/i/950/depositphotos_7815289-Texture-old-paper-with-stains-of-pa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8" descr="http://redclean.ru/images/o/http/www.education-et-numerique.org/wp-content/uploads/2014/09/girl-160170_1280.png"/>
          <p:cNvPicPr>
            <a:picLocks noChangeAspect="1" noChangeArrowheads="1"/>
          </p:cNvPicPr>
          <p:nvPr/>
        </p:nvPicPr>
        <p:blipFill>
          <a:blip r:embed="rId3" cstate="print"/>
          <a:srcRect/>
          <a:stretch>
            <a:fillRect/>
          </a:stretch>
        </p:blipFill>
        <p:spPr bwMode="auto">
          <a:xfrm>
            <a:off x="2411760" y="1556792"/>
            <a:ext cx="4412872" cy="4023298"/>
          </a:xfrm>
          <a:prstGeom prst="rect">
            <a:avLst/>
          </a:prstGeom>
          <a:noFill/>
        </p:spPr>
      </p:pic>
      <p:sp>
        <p:nvSpPr>
          <p:cNvPr id="6" name="Прямоугольник 5"/>
          <p:cNvSpPr/>
          <p:nvPr/>
        </p:nvSpPr>
        <p:spPr>
          <a:xfrm>
            <a:off x="0" y="548680"/>
            <a:ext cx="9151864" cy="1200329"/>
          </a:xfrm>
          <a:prstGeom prst="rect">
            <a:avLst/>
          </a:prstGeom>
        </p:spPr>
        <p:txBody>
          <a:bodyPr wrap="none">
            <a:spAutoFit/>
          </a:bodyPr>
          <a:lstStyle/>
          <a:p>
            <a:pPr algn="ctr"/>
            <a:r>
              <a:rPr lang="ru-RU" sz="7200" b="1" dirty="0" smtClean="0">
                <a:solidFill>
                  <a:srgbClr val="002060"/>
                </a:solidFill>
              </a:rPr>
              <a:t>Спасибо за внимание</a:t>
            </a:r>
            <a:r>
              <a:rPr lang="en-US" sz="7200" b="1" dirty="0" smtClean="0">
                <a:solidFill>
                  <a:srgbClr val="002060"/>
                </a:solidFill>
              </a:rPr>
              <a:t>!</a:t>
            </a:r>
            <a:endParaRPr lang="ru-RU" sz="7200" b="1" dirty="0" smtClean="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static7.depositphotos.com/1000434/781/i/950/depositphotos_7815289-Texture-old-paper-with-stains-of-pa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0" y="0"/>
            <a:ext cx="8964488" cy="5755422"/>
          </a:xfrm>
          <a:prstGeom prst="rect">
            <a:avLst/>
          </a:prstGeom>
        </p:spPr>
        <p:txBody>
          <a:bodyPr wrap="square">
            <a:spAutoFit/>
          </a:bodyPr>
          <a:lstStyle/>
          <a:p>
            <a:pPr marL="360363" algn="ctr"/>
            <a:r>
              <a:rPr lang="ru-RU" sz="3600" b="1" dirty="0" smtClean="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rPr>
              <a:t>Рисование с использованием нетрадиционной техники –это рисование направленное на умение отходить от стандарта.</a:t>
            </a:r>
          </a:p>
          <a:p>
            <a:pPr marL="360363" algn="ctr"/>
            <a:r>
              <a:rPr lang="ru-RU" sz="2800" b="1" dirty="0" smtClean="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rPr>
              <a:t> </a:t>
            </a:r>
            <a:r>
              <a:rPr lang="ru-RU" sz="2800" b="1" dirty="0" smtClean="0">
                <a:solidFill>
                  <a:schemeClr val="accent2">
                    <a:lumMod val="75000"/>
                  </a:schemeClr>
                </a:solidFill>
              </a:rPr>
              <a:t>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позволяющие обеспечить наибольшую выразительность образа в творческой работе, чтобы у детей не создавалось шаблона</a:t>
            </a:r>
          </a:p>
          <a:p>
            <a:pPr marL="360363"/>
            <a:endParaRPr lang="ru-RU" sz="2800" dirty="0" smtClean="0">
              <a:solidFill>
                <a:srgbClr val="FFFF00"/>
              </a:solidFill>
            </a:endParaRPr>
          </a:p>
          <a:p>
            <a:pPr marL="360363"/>
            <a:r>
              <a:rPr lang="ru-RU" sz="2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rPr>
              <a:t> </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7.depositphotos.com/1000434/781/i/950/depositphotos_7815289-Texture-old-paper-with-stains-of-pa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6552" y="0"/>
            <a:ext cx="9361040" cy="5400600"/>
          </a:xfrm>
        </p:spPr>
        <p:txBody>
          <a:bodyPr>
            <a:normAutofit fontScale="85000" lnSpcReduction="20000"/>
          </a:bodyPr>
          <a:lstStyle/>
          <a:p>
            <a:pPr algn="ctr">
              <a:buNone/>
            </a:pPr>
            <a:r>
              <a:rPr lang="ru-RU" sz="4800" b="1" dirty="0" smtClean="0">
                <a:solidFill>
                  <a:srgbClr val="C50520"/>
                </a:solidFill>
              </a:rPr>
              <a:t>Нетрадиционные способы рисования </a:t>
            </a:r>
          </a:p>
          <a:p>
            <a:pPr marL="630238" indent="0">
              <a:buNone/>
            </a:pPr>
            <a:endParaRPr lang="ru-RU" b="1" dirty="0" smtClean="0">
              <a:solidFill>
                <a:schemeClr val="accent2">
                  <a:lumMod val="50000"/>
                </a:schemeClr>
              </a:solidFill>
            </a:endParaRPr>
          </a:p>
          <a:p>
            <a:pPr marL="630238" indent="0" algn="just">
              <a:buNone/>
            </a:pPr>
            <a:r>
              <a:rPr lang="ru-RU" sz="3500" b="1" dirty="0" smtClean="0">
                <a:solidFill>
                  <a:schemeClr val="accent2">
                    <a:lumMod val="50000"/>
                  </a:schemeClr>
                </a:solidFill>
              </a:rPr>
              <a:t>подразумевают под собой использование в качестве инструментов для создания рисунка не только карандашей, кисти и красок, но также огромного количества подручных средств – ватных тампонов, смятой бумаги, поролона, трафаретов, высушенного природного материала (травинок, листьев) и т.п. Помимо этого можно экспериментировать с текстурой красок, создавая рисунки на мокром фоне, на бумаге, посыпанной солью, или при помощи так называемых «воздушных красок». </a:t>
            </a:r>
          </a:p>
          <a:p>
            <a:endParaRPr lang="ru-RU" dirty="0"/>
          </a:p>
        </p:txBody>
      </p:sp>
      <p:pic>
        <p:nvPicPr>
          <p:cNvPr id="16386" name="Picture 2" descr="https://ds04.infourok.ru/uploads/ex/0e41/00058c80-c0a9fd68/640/img4.jpg"/>
          <p:cNvPicPr>
            <a:picLocks noChangeAspect="1" noChangeArrowheads="1"/>
          </p:cNvPicPr>
          <p:nvPr/>
        </p:nvPicPr>
        <p:blipFill>
          <a:blip r:embed="rId3" cstate="print"/>
          <a:srcRect l="6496" t="31496" r="25984" b="7087"/>
          <a:stretch>
            <a:fillRect/>
          </a:stretch>
        </p:blipFill>
        <p:spPr bwMode="auto">
          <a:xfrm>
            <a:off x="4499992" y="4653136"/>
            <a:ext cx="2576184" cy="175738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7.depositphotos.com/1000434/781/i/950/depositphotos_7815289-Texture-old-paper-with-stains-of-pa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80528" y="188640"/>
            <a:ext cx="9144000" cy="4997152"/>
          </a:xfrm>
        </p:spPr>
        <p:txBody>
          <a:bodyPr>
            <a:normAutofit/>
          </a:bodyPr>
          <a:lstStyle/>
          <a:p>
            <a:pPr algn="just">
              <a:buNone/>
            </a:pPr>
            <a:r>
              <a:rPr lang="ru-RU" dirty="0" smtClean="0">
                <a:solidFill>
                  <a:schemeClr val="accent1">
                    <a:lumMod val="75000"/>
                  </a:schemeClr>
                </a:solidFill>
              </a:rPr>
              <a:t>    </a:t>
            </a:r>
            <a:r>
              <a:rPr lang="ru-RU" b="1" dirty="0" smtClean="0">
                <a:solidFill>
                  <a:schemeClr val="accent2">
                    <a:lumMod val="50000"/>
                  </a:schemeClr>
                </a:solidFill>
              </a:rPr>
              <a:t>Традиционное или классическое </a:t>
            </a:r>
            <a:r>
              <a:rPr lang="ru-RU" dirty="0" smtClean="0">
                <a:solidFill>
                  <a:schemeClr val="accent2">
                    <a:lumMod val="50000"/>
                  </a:schemeClr>
                </a:solidFill>
              </a:rPr>
              <a:t>рисование  предполагает  использование карандашей, красок и в качестве носителей- бумаги и ткани. В нетрадиционном рисовании можно использовать всё - овощи, фрукты, чернила, сок, пальцы, ладони, макароны, крупы. …В качестве носителей - </a:t>
            </a:r>
            <a:r>
              <a:rPr lang="ru-RU" dirty="0" err="1" smtClean="0">
                <a:solidFill>
                  <a:schemeClr val="accent2">
                    <a:lumMod val="50000"/>
                  </a:schemeClr>
                </a:solidFill>
              </a:rPr>
              <a:t>фактурированную</a:t>
            </a:r>
            <a:r>
              <a:rPr lang="ru-RU" dirty="0" smtClean="0">
                <a:solidFill>
                  <a:schemeClr val="accent2">
                    <a:lumMod val="50000"/>
                  </a:schemeClr>
                </a:solidFill>
              </a:rPr>
              <a:t>, гофрированную, промокательную и прочую бумагу, обои, ткани и многое, многое другое.</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tatic7.depositphotos.com/1000434/781/i/950/depositphotos_7815289-Texture-old-paper-with-stains-of-pa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95536" y="0"/>
            <a:ext cx="8352928" cy="5632311"/>
          </a:xfrm>
          <a:prstGeom prst="rect">
            <a:avLst/>
          </a:prstGeom>
        </p:spPr>
        <p:txBody>
          <a:bodyPr wrap="square">
            <a:spAutoFit/>
          </a:bodyPr>
          <a:lstStyle/>
          <a:p>
            <a:pPr lvl="0" algn="ctr" fontAlgn="base">
              <a:spcBef>
                <a:spcPct val="0"/>
              </a:spcBef>
              <a:spcAft>
                <a:spcPct val="0"/>
              </a:spcAft>
            </a:pPr>
            <a:r>
              <a:rPr lang="ru-RU" sz="3600" b="1" dirty="0" smtClean="0">
                <a:solidFill>
                  <a:srgbClr val="002060"/>
                </a:solidFill>
                <a:ea typeface="Times New Roman" pitchFamily="18" charset="0"/>
                <a:cs typeface="Times New Roman" pitchFamily="18" charset="0"/>
              </a:rPr>
              <a:t>Проведение занятий с использованием нетрадиционных техник:</a:t>
            </a:r>
            <a:endParaRPr lang="ru-RU" sz="3600" b="1" dirty="0" smtClean="0">
              <a:solidFill>
                <a:srgbClr val="002060"/>
              </a:solidFill>
              <a:cs typeface="Arial" pitchFamily="34" charset="0"/>
            </a:endParaRPr>
          </a:p>
          <a:p>
            <a:pPr lvl="0" algn="just" eaLnBrk="0" fontAlgn="base" hangingPunct="0">
              <a:spcBef>
                <a:spcPct val="0"/>
              </a:spcBef>
              <a:spcAft>
                <a:spcPct val="0"/>
              </a:spcAft>
              <a:buFontTx/>
              <a:buChar char="•"/>
            </a:pPr>
            <a:r>
              <a:rPr lang="ru-RU" sz="2400" dirty="0" smtClean="0">
                <a:solidFill>
                  <a:schemeClr val="accent2">
                    <a:lumMod val="50000"/>
                  </a:schemeClr>
                </a:solidFill>
                <a:ea typeface="Times New Roman" pitchFamily="18" charset="0"/>
                <a:cs typeface="Times New Roman" pitchFamily="18" charset="0"/>
              </a:rPr>
              <a:t>Способствует снятию детских страхов; </a:t>
            </a:r>
            <a:endParaRPr lang="ru-RU" sz="2400" dirty="0" smtClean="0">
              <a:solidFill>
                <a:schemeClr val="accent2">
                  <a:lumMod val="50000"/>
                </a:schemeClr>
              </a:solidFill>
              <a:cs typeface="Arial" pitchFamily="34" charset="0"/>
            </a:endParaRPr>
          </a:p>
          <a:p>
            <a:pPr lvl="0" algn="just" eaLnBrk="0" fontAlgn="base" hangingPunct="0">
              <a:spcBef>
                <a:spcPct val="0"/>
              </a:spcBef>
              <a:spcAft>
                <a:spcPct val="0"/>
              </a:spcAft>
              <a:buFontTx/>
              <a:buChar char="•"/>
            </a:pPr>
            <a:r>
              <a:rPr lang="ru-RU" sz="2400" dirty="0" smtClean="0">
                <a:solidFill>
                  <a:schemeClr val="accent2">
                    <a:lumMod val="50000"/>
                  </a:schemeClr>
                </a:solidFill>
                <a:ea typeface="Times New Roman" pitchFamily="18" charset="0"/>
                <a:cs typeface="Times New Roman" pitchFamily="18" charset="0"/>
              </a:rPr>
              <a:t>Развивает уверенность в своих силах; </a:t>
            </a:r>
            <a:endParaRPr lang="ru-RU" sz="2400" dirty="0" smtClean="0">
              <a:solidFill>
                <a:schemeClr val="accent2">
                  <a:lumMod val="50000"/>
                </a:schemeClr>
              </a:solidFill>
              <a:cs typeface="Arial" pitchFamily="34" charset="0"/>
            </a:endParaRPr>
          </a:p>
          <a:p>
            <a:pPr lvl="0" algn="just" eaLnBrk="0" fontAlgn="base" hangingPunct="0">
              <a:spcBef>
                <a:spcPct val="0"/>
              </a:spcBef>
              <a:spcAft>
                <a:spcPct val="0"/>
              </a:spcAft>
              <a:buFontTx/>
              <a:buChar char="•"/>
            </a:pPr>
            <a:r>
              <a:rPr lang="ru-RU" sz="2400" dirty="0" smtClean="0">
                <a:solidFill>
                  <a:schemeClr val="accent2">
                    <a:lumMod val="50000"/>
                  </a:schemeClr>
                </a:solidFill>
                <a:ea typeface="Times New Roman" pitchFamily="18" charset="0"/>
                <a:cs typeface="Times New Roman" pitchFamily="18" charset="0"/>
              </a:rPr>
              <a:t>Развивает пространственное мышление; </a:t>
            </a:r>
            <a:endParaRPr lang="ru-RU" sz="2400" dirty="0" smtClean="0">
              <a:solidFill>
                <a:schemeClr val="accent2">
                  <a:lumMod val="50000"/>
                </a:schemeClr>
              </a:solidFill>
              <a:cs typeface="Arial" pitchFamily="34" charset="0"/>
            </a:endParaRPr>
          </a:p>
          <a:p>
            <a:pPr lvl="0" algn="just" eaLnBrk="0" fontAlgn="base" hangingPunct="0">
              <a:spcBef>
                <a:spcPct val="0"/>
              </a:spcBef>
              <a:spcAft>
                <a:spcPct val="0"/>
              </a:spcAft>
              <a:buFontTx/>
              <a:buChar char="•"/>
            </a:pPr>
            <a:r>
              <a:rPr lang="ru-RU" sz="2400" dirty="0" smtClean="0">
                <a:solidFill>
                  <a:schemeClr val="accent2">
                    <a:lumMod val="50000"/>
                  </a:schemeClr>
                </a:solidFill>
                <a:ea typeface="Times New Roman" pitchFamily="18" charset="0"/>
                <a:cs typeface="Times New Roman" pitchFamily="18" charset="0"/>
              </a:rPr>
              <a:t>Учит детей свободно выражать свой замысел; </a:t>
            </a:r>
            <a:endParaRPr lang="ru-RU" sz="2400" dirty="0" smtClean="0">
              <a:solidFill>
                <a:schemeClr val="accent2">
                  <a:lumMod val="50000"/>
                </a:schemeClr>
              </a:solidFill>
              <a:cs typeface="Arial" pitchFamily="34" charset="0"/>
            </a:endParaRPr>
          </a:p>
          <a:p>
            <a:pPr lvl="0" algn="just" eaLnBrk="0" fontAlgn="base" hangingPunct="0">
              <a:spcBef>
                <a:spcPct val="0"/>
              </a:spcBef>
              <a:spcAft>
                <a:spcPct val="0"/>
              </a:spcAft>
              <a:buFontTx/>
              <a:buChar char="•"/>
            </a:pPr>
            <a:r>
              <a:rPr lang="ru-RU" sz="2400" dirty="0" smtClean="0">
                <a:solidFill>
                  <a:schemeClr val="accent2">
                    <a:lumMod val="50000"/>
                  </a:schemeClr>
                </a:solidFill>
                <a:ea typeface="Times New Roman" pitchFamily="18" charset="0"/>
                <a:cs typeface="Times New Roman" pitchFamily="18" charset="0"/>
              </a:rPr>
              <a:t>Побуждает детей к творческим поискам и решениям; </a:t>
            </a:r>
            <a:endParaRPr lang="ru-RU" sz="2400" dirty="0" smtClean="0">
              <a:solidFill>
                <a:schemeClr val="accent2">
                  <a:lumMod val="50000"/>
                </a:schemeClr>
              </a:solidFill>
              <a:cs typeface="Arial" pitchFamily="34" charset="0"/>
            </a:endParaRPr>
          </a:p>
          <a:p>
            <a:pPr lvl="0" algn="just" eaLnBrk="0" fontAlgn="base" hangingPunct="0">
              <a:spcBef>
                <a:spcPct val="0"/>
              </a:spcBef>
              <a:spcAft>
                <a:spcPct val="0"/>
              </a:spcAft>
              <a:buFontTx/>
              <a:buChar char="•"/>
            </a:pPr>
            <a:r>
              <a:rPr lang="ru-RU" sz="2400" dirty="0" smtClean="0">
                <a:solidFill>
                  <a:schemeClr val="accent2">
                    <a:lumMod val="50000"/>
                  </a:schemeClr>
                </a:solidFill>
                <a:ea typeface="Times New Roman" pitchFamily="18" charset="0"/>
                <a:cs typeface="Times New Roman" pitchFamily="18" charset="0"/>
              </a:rPr>
              <a:t>Учит детей работать с разнообразным материалом; </a:t>
            </a:r>
            <a:endParaRPr lang="ru-RU" sz="2400" dirty="0" smtClean="0">
              <a:solidFill>
                <a:schemeClr val="accent2">
                  <a:lumMod val="50000"/>
                </a:schemeClr>
              </a:solidFill>
              <a:cs typeface="Arial" pitchFamily="34" charset="0"/>
            </a:endParaRPr>
          </a:p>
          <a:p>
            <a:pPr lvl="0" algn="just" eaLnBrk="0" fontAlgn="base" hangingPunct="0">
              <a:spcBef>
                <a:spcPct val="0"/>
              </a:spcBef>
              <a:spcAft>
                <a:spcPct val="0"/>
              </a:spcAft>
              <a:buFontTx/>
              <a:buChar char="•"/>
            </a:pPr>
            <a:r>
              <a:rPr lang="ru-RU" sz="2400" dirty="0" smtClean="0">
                <a:solidFill>
                  <a:schemeClr val="accent2">
                    <a:lumMod val="50000"/>
                  </a:schemeClr>
                </a:solidFill>
                <a:ea typeface="Times New Roman" pitchFamily="18" charset="0"/>
                <a:cs typeface="Times New Roman" pitchFamily="18" charset="0"/>
              </a:rPr>
              <a:t>Развивает чувство композиции, ритма,  колорита,  </a:t>
            </a:r>
            <a:r>
              <a:rPr lang="ru-RU" sz="2400" dirty="0" err="1" smtClean="0">
                <a:solidFill>
                  <a:schemeClr val="accent2">
                    <a:lumMod val="50000"/>
                  </a:schemeClr>
                </a:solidFill>
                <a:ea typeface="Times New Roman" pitchFamily="18" charset="0"/>
                <a:cs typeface="Times New Roman" pitchFamily="18" charset="0"/>
              </a:rPr>
              <a:t>цветовосприятия</a:t>
            </a:r>
            <a:r>
              <a:rPr lang="ru-RU" sz="2400" dirty="0" smtClean="0">
                <a:solidFill>
                  <a:schemeClr val="accent2">
                    <a:lumMod val="50000"/>
                  </a:schemeClr>
                </a:solidFill>
                <a:ea typeface="Times New Roman" pitchFamily="18" charset="0"/>
                <a:cs typeface="Times New Roman" pitchFamily="18" charset="0"/>
              </a:rPr>
              <a:t>;       чувство фактурности и объёмности; </a:t>
            </a:r>
            <a:endParaRPr lang="ru-RU" sz="2400" dirty="0" smtClean="0">
              <a:solidFill>
                <a:schemeClr val="accent2">
                  <a:lumMod val="50000"/>
                </a:schemeClr>
              </a:solidFill>
              <a:cs typeface="Arial" pitchFamily="34" charset="0"/>
            </a:endParaRPr>
          </a:p>
          <a:p>
            <a:pPr lvl="0" algn="just" eaLnBrk="0" fontAlgn="base" hangingPunct="0">
              <a:spcBef>
                <a:spcPct val="0"/>
              </a:spcBef>
              <a:spcAft>
                <a:spcPct val="0"/>
              </a:spcAft>
              <a:buFontTx/>
              <a:buChar char="•"/>
            </a:pPr>
            <a:r>
              <a:rPr lang="ru-RU" sz="2400" dirty="0" smtClean="0">
                <a:solidFill>
                  <a:schemeClr val="accent2">
                    <a:lumMod val="50000"/>
                  </a:schemeClr>
                </a:solidFill>
                <a:ea typeface="Times New Roman" pitchFamily="18" charset="0"/>
                <a:cs typeface="Times New Roman" pitchFamily="18" charset="0"/>
              </a:rPr>
              <a:t>Развивает мелкую моторику рук; </a:t>
            </a:r>
            <a:endParaRPr lang="ru-RU" sz="2400" dirty="0" smtClean="0">
              <a:solidFill>
                <a:schemeClr val="accent2">
                  <a:lumMod val="50000"/>
                </a:schemeClr>
              </a:solidFill>
              <a:cs typeface="Arial" pitchFamily="34" charset="0"/>
            </a:endParaRPr>
          </a:p>
          <a:p>
            <a:pPr lvl="0" algn="just" eaLnBrk="0" fontAlgn="base" hangingPunct="0">
              <a:spcBef>
                <a:spcPct val="0"/>
              </a:spcBef>
              <a:spcAft>
                <a:spcPct val="0"/>
              </a:spcAft>
              <a:buFontTx/>
              <a:buChar char="•"/>
            </a:pPr>
            <a:r>
              <a:rPr lang="ru-RU" sz="2400" dirty="0" smtClean="0">
                <a:solidFill>
                  <a:schemeClr val="accent2">
                    <a:lumMod val="50000"/>
                  </a:schemeClr>
                </a:solidFill>
                <a:ea typeface="Times New Roman" pitchFamily="18" charset="0"/>
                <a:cs typeface="Times New Roman" pitchFamily="18" charset="0"/>
              </a:rPr>
              <a:t>Развивает творческие способности, воображение и  полёт фантазии.</a:t>
            </a:r>
            <a:endParaRPr lang="ru-RU" sz="2400" dirty="0" smtClean="0">
              <a:solidFill>
                <a:schemeClr val="accent2">
                  <a:lumMod val="50000"/>
                </a:schemeClr>
              </a:solidFill>
              <a:cs typeface="Arial" pitchFamily="34" charset="0"/>
            </a:endParaRPr>
          </a:p>
          <a:p>
            <a:pPr lvl="0" algn="just" eaLnBrk="0" fontAlgn="base" hangingPunct="0">
              <a:spcBef>
                <a:spcPct val="0"/>
              </a:spcBef>
              <a:spcAft>
                <a:spcPct val="0"/>
              </a:spcAft>
              <a:buFontTx/>
              <a:buChar char="•"/>
            </a:pPr>
            <a:r>
              <a:rPr lang="ru-RU" sz="2400" dirty="0" smtClean="0">
                <a:solidFill>
                  <a:schemeClr val="accent2">
                    <a:lumMod val="50000"/>
                  </a:schemeClr>
                </a:solidFill>
                <a:ea typeface="Times New Roman" pitchFamily="18" charset="0"/>
                <a:cs typeface="Times New Roman" pitchFamily="18" charset="0"/>
              </a:rPr>
              <a:t>Во время работы дети получают эстетическое удовольствие</a:t>
            </a:r>
            <a:r>
              <a:rPr lang="ru-RU" sz="2400" dirty="0" smtClean="0">
                <a:ea typeface="Times New Roman" pitchFamily="18" charset="0"/>
                <a:cs typeface="Times New Roman" pitchFamily="18" charset="0"/>
              </a:rPr>
              <a:t>.</a:t>
            </a:r>
            <a:endParaRPr lang="ru-RU" sz="2400" dirty="0"/>
          </a:p>
        </p:txBody>
      </p:sp>
      <p:pic>
        <p:nvPicPr>
          <p:cNvPr id="5" name="Picture 6" descr="http://img-fotki.yandex.ru/get/5213/47407354.26a/0_8d6d4_21917bab_orig.png"/>
          <p:cNvPicPr>
            <a:picLocks noChangeAspect="1" noChangeArrowheads="1"/>
          </p:cNvPicPr>
          <p:nvPr/>
        </p:nvPicPr>
        <p:blipFill>
          <a:blip r:embed="rId3" cstate="print"/>
          <a:srcRect/>
          <a:stretch>
            <a:fillRect/>
          </a:stretch>
        </p:blipFill>
        <p:spPr bwMode="auto">
          <a:xfrm>
            <a:off x="7308304" y="1268760"/>
            <a:ext cx="1475656" cy="144951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mdou2nk.rusedu.net/gallery/1850/previews/Cyplyatki_na_lug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043608" y="332656"/>
            <a:ext cx="7128792" cy="2062103"/>
          </a:xfrm>
          <a:prstGeom prst="rect">
            <a:avLst/>
          </a:prstGeom>
        </p:spPr>
        <p:txBody>
          <a:bodyPr wrap="square">
            <a:spAutoFit/>
          </a:bodyPr>
          <a:lstStyle/>
          <a:p>
            <a:pPr marL="742950" lvl="1" indent="-285750" algn="ctr">
              <a:spcBef>
                <a:spcPct val="20000"/>
              </a:spcBef>
              <a:buClr>
                <a:schemeClr val="tx1"/>
              </a:buClr>
              <a:defRPr/>
            </a:pPr>
            <a:r>
              <a:rPr lang="ru-RU" sz="3200" b="1" dirty="0" smtClean="0">
                <a:solidFill>
                  <a:srgbClr val="00B050"/>
                </a:solidFill>
                <a:latin typeface="Times New Roman" pitchFamily="18" charset="0"/>
              </a:rPr>
              <a:t>Характеристики нетрадиционных художественных техник</a:t>
            </a:r>
            <a:r>
              <a:rPr lang="ru-RU" sz="3200" b="1" i="1" dirty="0" smtClean="0">
                <a:solidFill>
                  <a:srgbClr val="00B050"/>
                </a:solidFill>
              </a:rPr>
              <a:t> </a:t>
            </a:r>
          </a:p>
          <a:p>
            <a:pPr algn="ctr"/>
            <a:r>
              <a:rPr lang="ru-RU" sz="3200" b="1" dirty="0" smtClean="0">
                <a:solidFill>
                  <a:schemeClr val="accent3">
                    <a:lumMod val="50000"/>
                  </a:schemeClr>
                </a:solidFill>
              </a:rPr>
              <a:t/>
            </a:r>
            <a:br>
              <a:rPr lang="ru-RU" sz="3200" b="1" dirty="0" smtClean="0">
                <a:solidFill>
                  <a:schemeClr val="accent3">
                    <a:lumMod val="50000"/>
                  </a:schemeClr>
                </a:solidFill>
              </a:rPr>
            </a:br>
            <a:endParaRPr lang="ru-RU" sz="3200" dirty="0"/>
          </a:p>
        </p:txBody>
      </p:sp>
      <p:sp>
        <p:nvSpPr>
          <p:cNvPr id="6" name="Прямоугольник 5"/>
          <p:cNvSpPr/>
          <p:nvPr/>
        </p:nvSpPr>
        <p:spPr>
          <a:xfrm>
            <a:off x="4572000" y="1340768"/>
            <a:ext cx="4572000" cy="3994940"/>
          </a:xfrm>
          <a:prstGeom prst="rect">
            <a:avLst/>
          </a:prstGeom>
        </p:spPr>
        <p:txBody>
          <a:bodyPr wrap="square">
            <a:spAutoFit/>
          </a:bodyPr>
          <a:lstStyle/>
          <a:p>
            <a:pPr marL="342900" lvl="0" indent="-342900" algn="ctr">
              <a:spcBef>
                <a:spcPct val="20000"/>
              </a:spcBef>
              <a:buClr>
                <a:schemeClr val="tx1"/>
              </a:buClr>
              <a:defRPr/>
            </a:pPr>
            <a:r>
              <a:rPr lang="ru-RU" sz="2400" b="1" u="sng" dirty="0" smtClean="0">
                <a:solidFill>
                  <a:srgbClr val="002060"/>
                </a:solidFill>
                <a:latin typeface="Times New Roman" pitchFamily="18" charset="0"/>
              </a:rPr>
              <a:t>4 - 5 лет</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Оттиск поролоном</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Оттиск пенопластом</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Оттиск печатками из ластика</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Оттиск смятой бумагой</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Восковые мелки + акварель</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Свеча + акварель</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Гуашь с добавками</a:t>
            </a:r>
            <a:endParaRPr lang="ru-RU" sz="2400" dirty="0">
              <a:solidFill>
                <a:srgbClr val="002060"/>
              </a:solidFill>
            </a:endParaRPr>
          </a:p>
        </p:txBody>
      </p:sp>
      <p:sp>
        <p:nvSpPr>
          <p:cNvPr id="8" name="Прямоугольник 7"/>
          <p:cNvSpPr/>
          <p:nvPr/>
        </p:nvSpPr>
        <p:spPr>
          <a:xfrm>
            <a:off x="827584" y="1412776"/>
            <a:ext cx="3672408" cy="3847207"/>
          </a:xfrm>
          <a:prstGeom prst="rect">
            <a:avLst/>
          </a:prstGeom>
        </p:spPr>
        <p:txBody>
          <a:bodyPr wrap="square">
            <a:spAutoFit/>
          </a:bodyPr>
          <a:lstStyle/>
          <a:p>
            <a:pPr marL="742950" lvl="1" indent="-285750" algn="ctr">
              <a:spcBef>
                <a:spcPct val="20000"/>
              </a:spcBef>
              <a:buClr>
                <a:schemeClr val="tx1"/>
              </a:buClr>
              <a:defRPr/>
            </a:pPr>
            <a:r>
              <a:rPr lang="ru-RU" sz="2400" b="1" u="sng" dirty="0" smtClean="0">
                <a:solidFill>
                  <a:srgbClr val="002060"/>
                </a:solidFill>
                <a:latin typeface="Times New Roman" pitchFamily="18" charset="0"/>
              </a:rPr>
              <a:t>2 - 3 года</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Оттиск пробкой</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Оттиск печаткой из картофеля</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Обрывание бумаги</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Тычковая живопись</a:t>
            </a:r>
          </a:p>
          <a:p>
            <a:pPr marL="342900" lvl="0" indent="-342900">
              <a:spcBef>
                <a:spcPct val="20000"/>
              </a:spcBef>
              <a:buClr>
                <a:schemeClr val="tx1"/>
              </a:buClr>
              <a:buFont typeface="Wingdings" pitchFamily="2" charset="2"/>
              <a:buChar char="Ø"/>
              <a:defRPr/>
            </a:pPr>
            <a:r>
              <a:rPr lang="ru-RU" sz="2400" b="1" dirty="0" smtClean="0">
                <a:solidFill>
                  <a:srgbClr val="002060"/>
                </a:solidFill>
                <a:latin typeface="Times New Roman" pitchFamily="18" charset="0"/>
              </a:rPr>
              <a:t>Рисование пальчиками, ладошкой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dou2nk.rusedu.net/gallery/1850/previews/Cyplyatki_na_lug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solidFill>
                  <a:schemeClr val="accent3">
                    <a:lumMod val="50000"/>
                  </a:schemeClr>
                </a:solidFill>
              </a:rPr>
              <a:t/>
            </a:r>
            <a:br>
              <a:rPr lang="ru-RU" b="1" dirty="0" smtClean="0">
                <a:solidFill>
                  <a:schemeClr val="accent3">
                    <a:lumMod val="50000"/>
                  </a:schemeClr>
                </a:solidFill>
              </a:rPr>
            </a:br>
            <a:r>
              <a:rPr lang="ru-RU" b="1" dirty="0" smtClean="0">
                <a:solidFill>
                  <a:schemeClr val="accent3">
                    <a:lumMod val="50000"/>
                  </a:schemeClr>
                </a:solidFill>
                <a:latin typeface="Times New Roman" pitchFamily="18" charset="0"/>
              </a:rPr>
              <a:t> </a:t>
            </a:r>
            <a:r>
              <a:rPr lang="ru-RU" sz="3600" b="1" dirty="0" smtClean="0">
                <a:solidFill>
                  <a:srgbClr val="00B050"/>
                </a:solidFill>
                <a:latin typeface="Times New Roman" pitchFamily="18" charset="0"/>
              </a:rPr>
              <a:t>Характеристики нетрадиционных художественных техник</a:t>
            </a:r>
            <a:endParaRPr lang="ru-RU" sz="3600" dirty="0">
              <a:solidFill>
                <a:srgbClr val="00B050"/>
              </a:solidFill>
            </a:endParaRPr>
          </a:p>
        </p:txBody>
      </p:sp>
      <p:sp>
        <p:nvSpPr>
          <p:cNvPr id="3" name="Прямоугольник 2"/>
          <p:cNvSpPr/>
          <p:nvPr/>
        </p:nvSpPr>
        <p:spPr>
          <a:xfrm>
            <a:off x="251520" y="1988840"/>
            <a:ext cx="4572000" cy="3933384"/>
          </a:xfrm>
          <a:prstGeom prst="rect">
            <a:avLst/>
          </a:prstGeom>
        </p:spPr>
        <p:txBody>
          <a:bodyPr>
            <a:spAutoFit/>
          </a:bodyPr>
          <a:lstStyle/>
          <a:p>
            <a:pPr marL="342900" lvl="0" indent="-342900" algn="ctr">
              <a:spcBef>
                <a:spcPct val="20000"/>
              </a:spcBef>
              <a:buClr>
                <a:schemeClr val="tx1"/>
              </a:buClr>
              <a:buSzTx/>
              <a:buNone/>
              <a:defRPr/>
            </a:pPr>
            <a:r>
              <a:rPr lang="ru-RU" sz="2400" b="1" dirty="0" smtClean="0">
                <a:solidFill>
                  <a:schemeClr val="accent1">
                    <a:lumMod val="75000"/>
                  </a:schemeClr>
                </a:solidFill>
                <a:latin typeface="Times New Roman" pitchFamily="18" charset="0"/>
              </a:rPr>
              <a:t>                                          </a:t>
            </a:r>
            <a:r>
              <a:rPr lang="ru-RU" sz="2400" b="1" u="sng" dirty="0" smtClean="0">
                <a:solidFill>
                  <a:schemeClr val="accent1">
                    <a:lumMod val="75000"/>
                  </a:schemeClr>
                </a:solidFill>
                <a:latin typeface="Times New Roman" pitchFamily="18" charset="0"/>
              </a:rPr>
              <a:t> </a:t>
            </a:r>
            <a:r>
              <a:rPr lang="ru-RU" sz="2400" b="1" u="sng" dirty="0" smtClean="0">
                <a:solidFill>
                  <a:srgbClr val="002060"/>
                </a:solidFill>
                <a:latin typeface="Times New Roman" pitchFamily="18" charset="0"/>
              </a:rPr>
              <a:t>5 - 6 лет</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Печать по трафарету</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Монотипия предметная</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«знакомая форма – новый образ»</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Черно-белый </a:t>
            </a:r>
            <a:r>
              <a:rPr lang="ru-RU" sz="2400" b="1" dirty="0" err="1" smtClean="0">
                <a:solidFill>
                  <a:srgbClr val="002060"/>
                </a:solidFill>
                <a:latin typeface="Times New Roman" pitchFamily="18" charset="0"/>
              </a:rPr>
              <a:t>граттаж</a:t>
            </a:r>
            <a:endParaRPr lang="ru-RU" sz="2400" b="1" dirty="0" smtClean="0">
              <a:solidFill>
                <a:srgbClr val="002060"/>
              </a:solidFill>
              <a:latin typeface="Times New Roman" pitchFamily="18" charset="0"/>
            </a:endParaRPr>
          </a:p>
          <a:p>
            <a:pPr marL="342900" lvl="0" indent="-342900">
              <a:spcBef>
                <a:spcPct val="20000"/>
              </a:spcBef>
              <a:buClr>
                <a:schemeClr val="tx1"/>
              </a:buClr>
              <a:buSzTx/>
              <a:buFontTx/>
              <a:buChar char="•"/>
              <a:defRPr/>
            </a:pPr>
            <a:r>
              <a:rPr lang="ru-RU" sz="2400" b="1" dirty="0" err="1" smtClean="0">
                <a:solidFill>
                  <a:srgbClr val="002060"/>
                </a:solidFill>
                <a:latin typeface="Times New Roman" pitchFamily="18" charset="0"/>
              </a:rPr>
              <a:t>Кляксография</a:t>
            </a:r>
            <a:r>
              <a:rPr lang="ru-RU" sz="2400" b="1" dirty="0" smtClean="0">
                <a:solidFill>
                  <a:srgbClr val="002060"/>
                </a:solidFill>
                <a:latin typeface="Times New Roman" pitchFamily="18" charset="0"/>
              </a:rPr>
              <a:t> обычная</a:t>
            </a:r>
          </a:p>
          <a:p>
            <a:pPr marL="342900" lvl="0" indent="-342900">
              <a:spcBef>
                <a:spcPct val="20000"/>
              </a:spcBef>
              <a:buClr>
                <a:schemeClr val="tx1"/>
              </a:buClr>
              <a:buSzTx/>
              <a:buFontTx/>
              <a:buChar char="•"/>
              <a:defRPr/>
            </a:pPr>
            <a:r>
              <a:rPr lang="ru-RU" sz="2400" b="1" dirty="0" err="1" smtClean="0">
                <a:solidFill>
                  <a:srgbClr val="002060"/>
                </a:solidFill>
                <a:latin typeface="Times New Roman" pitchFamily="18" charset="0"/>
              </a:rPr>
              <a:t>Кляксография</a:t>
            </a:r>
            <a:r>
              <a:rPr lang="ru-RU" sz="2400" b="1" dirty="0" smtClean="0">
                <a:solidFill>
                  <a:srgbClr val="002060"/>
                </a:solidFill>
                <a:latin typeface="Times New Roman" pitchFamily="18" charset="0"/>
              </a:rPr>
              <a:t> с трубочкой</a:t>
            </a:r>
          </a:p>
          <a:p>
            <a:pPr marL="342900" lvl="0" indent="-342900">
              <a:spcBef>
                <a:spcPct val="20000"/>
              </a:spcBef>
              <a:buClr>
                <a:schemeClr val="tx1"/>
              </a:buClr>
              <a:buSzTx/>
              <a:buFontTx/>
              <a:buChar char="•"/>
              <a:defRPr/>
            </a:pPr>
            <a:r>
              <a:rPr lang="ru-RU" sz="2400" b="1" dirty="0" err="1" smtClean="0">
                <a:solidFill>
                  <a:srgbClr val="002060"/>
                </a:solidFill>
                <a:latin typeface="Times New Roman" pitchFamily="18" charset="0"/>
              </a:rPr>
              <a:t>Кляксография</a:t>
            </a:r>
            <a:r>
              <a:rPr lang="ru-RU" sz="2400" b="1" dirty="0" smtClean="0">
                <a:solidFill>
                  <a:srgbClr val="002060"/>
                </a:solidFill>
                <a:latin typeface="Times New Roman" pitchFamily="18" charset="0"/>
              </a:rPr>
              <a:t> с ниточкой</a:t>
            </a:r>
            <a:endParaRPr lang="ru-RU" sz="2400" dirty="0">
              <a:solidFill>
                <a:srgbClr val="002060"/>
              </a:solidFill>
            </a:endParaRPr>
          </a:p>
        </p:txBody>
      </p:sp>
      <p:sp>
        <p:nvSpPr>
          <p:cNvPr id="4" name="Прямоугольник 3"/>
          <p:cNvSpPr/>
          <p:nvPr/>
        </p:nvSpPr>
        <p:spPr>
          <a:xfrm>
            <a:off x="4788024" y="2420888"/>
            <a:ext cx="4572000" cy="3564053"/>
          </a:xfrm>
          <a:prstGeom prst="rect">
            <a:avLst/>
          </a:prstGeom>
        </p:spPr>
        <p:txBody>
          <a:bodyPr>
            <a:spAutoFit/>
          </a:bodyPr>
          <a:lstStyle/>
          <a:p>
            <a:pPr marL="342900" lvl="0" indent="-342900">
              <a:spcBef>
                <a:spcPct val="20000"/>
              </a:spcBef>
              <a:buClr>
                <a:schemeClr val="tx1"/>
              </a:buClr>
              <a:buSzTx/>
              <a:buFontTx/>
              <a:buChar char="•"/>
              <a:defRPr/>
            </a:pPr>
            <a:r>
              <a:rPr lang="ru-RU" sz="2400" b="1" dirty="0" err="1" smtClean="0">
                <a:solidFill>
                  <a:srgbClr val="002060"/>
                </a:solidFill>
                <a:latin typeface="Times New Roman" pitchFamily="18" charset="0"/>
              </a:rPr>
              <a:t>Набрызг</a:t>
            </a:r>
            <a:endParaRPr lang="ru-RU" sz="2400" b="1" dirty="0" smtClean="0">
              <a:solidFill>
                <a:srgbClr val="002060"/>
              </a:solidFill>
              <a:latin typeface="Times New Roman" pitchFamily="18" charset="0"/>
            </a:endParaRP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Отпечатки листьев</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Тиснение</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Акварельные мелки</a:t>
            </a:r>
          </a:p>
          <a:p>
            <a:pPr marL="342900" lvl="0" indent="-342900">
              <a:spcBef>
                <a:spcPct val="20000"/>
              </a:spcBef>
              <a:buClr>
                <a:schemeClr val="tx1"/>
              </a:buClr>
              <a:buSzTx/>
              <a:buFontTx/>
              <a:buChar char="•"/>
              <a:defRPr/>
            </a:pPr>
            <a:r>
              <a:rPr lang="ru-RU" sz="2400" b="1" dirty="0" err="1" smtClean="0">
                <a:solidFill>
                  <a:srgbClr val="002060"/>
                </a:solidFill>
                <a:latin typeface="Times New Roman" pitchFamily="18" charset="0"/>
              </a:rPr>
              <a:t>Тычкование</a:t>
            </a:r>
            <a:endParaRPr lang="ru-RU" sz="2400" b="1" dirty="0" smtClean="0">
              <a:solidFill>
                <a:srgbClr val="002060"/>
              </a:solidFill>
              <a:latin typeface="Times New Roman" pitchFamily="18" charset="0"/>
            </a:endParaRP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Расчесывание краски</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Рисование от «пятна»</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Рисование по сырому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dou2nk.rusedu.net/gallery/1850/previews/Cyplyatki_na_lug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3200" b="1" dirty="0" smtClean="0">
                <a:solidFill>
                  <a:srgbClr val="00B050"/>
                </a:solidFill>
                <a:latin typeface="Times New Roman" pitchFamily="18" charset="0"/>
              </a:rPr>
              <a:t>Характеристики нетрадиционных художественных техник</a:t>
            </a:r>
            <a:endParaRPr lang="ru-RU" sz="3200" dirty="0">
              <a:solidFill>
                <a:srgbClr val="00B050"/>
              </a:solidFill>
            </a:endParaRPr>
          </a:p>
        </p:txBody>
      </p:sp>
      <p:sp>
        <p:nvSpPr>
          <p:cNvPr id="3" name="Прямоугольник 2"/>
          <p:cNvSpPr/>
          <p:nvPr/>
        </p:nvSpPr>
        <p:spPr>
          <a:xfrm>
            <a:off x="1763688" y="1484784"/>
            <a:ext cx="5976664" cy="4007251"/>
          </a:xfrm>
          <a:prstGeom prst="rect">
            <a:avLst/>
          </a:prstGeom>
        </p:spPr>
        <p:txBody>
          <a:bodyPr wrap="square">
            <a:spAutoFit/>
          </a:bodyPr>
          <a:lstStyle/>
          <a:p>
            <a:pPr marL="342900" lvl="0" indent="-342900" algn="ctr">
              <a:spcBef>
                <a:spcPct val="20000"/>
              </a:spcBef>
              <a:buClr>
                <a:schemeClr val="tx1"/>
              </a:buClr>
              <a:buSzTx/>
              <a:buNone/>
              <a:defRPr/>
            </a:pPr>
            <a:r>
              <a:rPr lang="ru-RU" sz="2400" b="1" u="sng" dirty="0" smtClean="0">
                <a:solidFill>
                  <a:srgbClr val="002060"/>
                </a:solidFill>
                <a:latin typeface="Times New Roman" pitchFamily="18" charset="0"/>
              </a:rPr>
              <a:t>6 - 7 лет</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Цветной </a:t>
            </a:r>
            <a:r>
              <a:rPr lang="ru-RU" sz="2400" b="1" dirty="0" err="1" smtClean="0">
                <a:solidFill>
                  <a:srgbClr val="002060"/>
                </a:solidFill>
                <a:latin typeface="Times New Roman" pitchFamily="18" charset="0"/>
              </a:rPr>
              <a:t>граттаж</a:t>
            </a:r>
            <a:endParaRPr lang="ru-RU" sz="2400" b="1" dirty="0" smtClean="0">
              <a:solidFill>
                <a:srgbClr val="002060"/>
              </a:solidFill>
              <a:latin typeface="Times New Roman" pitchFamily="18" charset="0"/>
            </a:endParaRP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Монотипия пейзажная</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Рисование по восковому подмалевку</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Батик</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Рисование солью</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Рисование скотчем</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Водяная печать</a:t>
            </a:r>
          </a:p>
          <a:p>
            <a:pPr marL="342900" lvl="0" indent="-342900">
              <a:spcBef>
                <a:spcPct val="20000"/>
              </a:spcBef>
              <a:buClr>
                <a:schemeClr val="tx1"/>
              </a:buClr>
              <a:buSzTx/>
              <a:buFontTx/>
              <a:buChar char="•"/>
              <a:defRPr/>
            </a:pPr>
            <a:r>
              <a:rPr lang="ru-RU" sz="2400" b="1" dirty="0" smtClean="0">
                <a:solidFill>
                  <a:srgbClr val="002060"/>
                </a:solidFill>
                <a:latin typeface="Times New Roman" pitchFamily="18" charset="0"/>
              </a:rPr>
              <a:t>Раздувание краски</a:t>
            </a:r>
            <a:endParaRPr lang="ru-RU" sz="2400" dirty="0">
              <a:solidFill>
                <a:srgbClr val="00206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2053</Words>
  <Application>Microsoft Office PowerPoint</Application>
  <PresentationFormat>Экран (4:3)</PresentationFormat>
  <Paragraphs>140</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  Характеристики нетрадиционных художественных техник</vt:lpstr>
      <vt:lpstr>Характеристики нетрадиционных художественных техник</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ОКСАНА ШАМАНИНА</dc:creator>
  <cp:lastModifiedBy>ОКСАНА ШАМАНИНА</cp:lastModifiedBy>
  <cp:revision>48</cp:revision>
  <dcterms:created xsi:type="dcterms:W3CDTF">2018-04-06T10:26:01Z</dcterms:created>
  <dcterms:modified xsi:type="dcterms:W3CDTF">2018-04-09T13:51:23Z</dcterms:modified>
</cp:coreProperties>
</file>